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2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</p:sldIdLst>
  <p:sldSz cy="5143500" cx="9144000"/>
  <p:notesSz cx="6858000" cy="9144000"/>
  <p:embeddedFontLst>
    <p:embeddedFont>
      <p:font typeface="Montserrat"/>
      <p:regular r:id="rId50"/>
      <p:bold r:id="rId51"/>
      <p:italic r:id="rId52"/>
      <p:boldItalic r:id="rId53"/>
    </p:embeddedFont>
    <p:embeddedFont>
      <p:font typeface="Montserrat Medium"/>
      <p:regular r:id="rId54"/>
      <p:bold r:id="rId55"/>
      <p:italic r:id="rId56"/>
      <p:boldItalic r:id="rId57"/>
    </p:embeddedFont>
    <p:embeddedFont>
      <p:font typeface="Century Gothic"/>
      <p:regular r:id="rId58"/>
      <p:bold r:id="rId59"/>
      <p:italic r:id="rId60"/>
      <p:boldItalic r:id="rId6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BA23F041-CB08-4D6D-BD1A-851B34438FCC}">
  <a:tblStyle styleId="{BA23F041-CB08-4D6D-BD1A-851B34438FC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1" Type="http://schemas.openxmlformats.org/officeDocument/2006/relationships/font" Target="fonts/CenturyGothic-boldItalic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60" Type="http://schemas.openxmlformats.org/officeDocument/2006/relationships/font" Target="fonts/CenturyGothic-italic.fntdata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Montserrat-bold.fntdata"/><Relationship Id="rId50" Type="http://schemas.openxmlformats.org/officeDocument/2006/relationships/font" Target="fonts/Montserrat-regular.fntdata"/><Relationship Id="rId53" Type="http://schemas.openxmlformats.org/officeDocument/2006/relationships/font" Target="fonts/Montserrat-boldItalic.fntdata"/><Relationship Id="rId52" Type="http://schemas.openxmlformats.org/officeDocument/2006/relationships/font" Target="fonts/Montserrat-italic.fntdata"/><Relationship Id="rId11" Type="http://schemas.openxmlformats.org/officeDocument/2006/relationships/slide" Target="slides/slide5.xml"/><Relationship Id="rId55" Type="http://schemas.openxmlformats.org/officeDocument/2006/relationships/font" Target="fonts/MontserratMedium-bold.fntdata"/><Relationship Id="rId10" Type="http://schemas.openxmlformats.org/officeDocument/2006/relationships/slide" Target="slides/slide4.xml"/><Relationship Id="rId54" Type="http://schemas.openxmlformats.org/officeDocument/2006/relationships/font" Target="fonts/MontserratMedium-regular.fntdata"/><Relationship Id="rId13" Type="http://schemas.openxmlformats.org/officeDocument/2006/relationships/slide" Target="slides/slide7.xml"/><Relationship Id="rId57" Type="http://schemas.openxmlformats.org/officeDocument/2006/relationships/font" Target="fonts/MontserratMedium-boldItalic.fntdata"/><Relationship Id="rId12" Type="http://schemas.openxmlformats.org/officeDocument/2006/relationships/slide" Target="slides/slide6.xml"/><Relationship Id="rId56" Type="http://schemas.openxmlformats.org/officeDocument/2006/relationships/font" Target="fonts/MontserratMedium-italic.fntdata"/><Relationship Id="rId15" Type="http://schemas.openxmlformats.org/officeDocument/2006/relationships/slide" Target="slides/slide9.xml"/><Relationship Id="rId59" Type="http://schemas.openxmlformats.org/officeDocument/2006/relationships/font" Target="fonts/CenturyGothic-bold.fntdata"/><Relationship Id="rId14" Type="http://schemas.openxmlformats.org/officeDocument/2006/relationships/slide" Target="slides/slide8.xml"/><Relationship Id="rId58" Type="http://schemas.openxmlformats.org/officeDocument/2006/relationships/font" Target="fonts/CenturyGothic-regular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38f0f7cafc_0_5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138f0f7cafc_0_5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38f0f7cafc_0_545:notes"/>
          <p:cNvSpPr txBox="1"/>
          <p:nvPr>
            <p:ph idx="1" type="body"/>
          </p:nvPr>
        </p:nvSpPr>
        <p:spPr>
          <a:xfrm>
            <a:off x="685797" y="4343391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g138f0f7cafc_0_545:notes"/>
          <p:cNvSpPr/>
          <p:nvPr>
            <p:ph idx="2" type="sldImg"/>
          </p:nvPr>
        </p:nvSpPr>
        <p:spPr>
          <a:xfrm>
            <a:off x="381190" y="685781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38f0f7cafc_0_553:notes"/>
          <p:cNvSpPr txBox="1"/>
          <p:nvPr>
            <p:ph idx="1" type="body"/>
          </p:nvPr>
        </p:nvSpPr>
        <p:spPr>
          <a:xfrm>
            <a:off x="685797" y="4343391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g138f0f7cafc_0_553:notes"/>
          <p:cNvSpPr/>
          <p:nvPr>
            <p:ph idx="2" type="sldImg"/>
          </p:nvPr>
        </p:nvSpPr>
        <p:spPr>
          <a:xfrm>
            <a:off x="381190" y="685781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38f0f7cafc_0_562:notes"/>
          <p:cNvSpPr txBox="1"/>
          <p:nvPr>
            <p:ph idx="1" type="body"/>
          </p:nvPr>
        </p:nvSpPr>
        <p:spPr>
          <a:xfrm>
            <a:off x="685797" y="4343391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g138f0f7cafc_0_562:notes"/>
          <p:cNvSpPr/>
          <p:nvPr>
            <p:ph idx="2" type="sldImg"/>
          </p:nvPr>
        </p:nvSpPr>
        <p:spPr>
          <a:xfrm>
            <a:off x="381190" y="685781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38f0f7cafc_0_571:notes"/>
          <p:cNvSpPr txBox="1"/>
          <p:nvPr>
            <p:ph idx="1" type="body"/>
          </p:nvPr>
        </p:nvSpPr>
        <p:spPr>
          <a:xfrm>
            <a:off x="685797" y="4343391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g138f0f7cafc_0_571:notes"/>
          <p:cNvSpPr/>
          <p:nvPr>
            <p:ph idx="2" type="sldImg"/>
          </p:nvPr>
        </p:nvSpPr>
        <p:spPr>
          <a:xfrm>
            <a:off x="381190" y="685781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138d990535d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Nous allons commencer par le nettoyage des données.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g138d990535d_0_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38d990535d_0_1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38d990535d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 des problèmes courants en sciences des données est l'existence de base de données avec des données manquantes.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Pour pallier à ce manque, On peut éliminer les entrées qui contiennent des données manquantes.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Malheureusement nous allons voir que dans certains cas, cela implique la perte d'un grand nombre d'entrée.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C'est pour ça qu'il est parfois préférable d'utiliser l'imputation des données.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L'imputation des données correspond à l'ajout des données manquantes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Pour cela on peut soit mettre des valeurs générique comme par exemple 0 ou une valeur spécial indiquant que la donnée était manquante comme par exemple Nan.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 alors on peut utiliser la distribution de la variable dans les données connues afin d'imputer les variables manquantes. 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38d990535d_0_2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138d990535d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Exemple présent illustre le problème des données manquantes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 données d'entrée sont des maisons dont les caractéristiques correspondent à la surface, au nombre de chambres, au quartier résidentiel, et au nombre d'école de chacune des maisons.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 voit qu'il manque l'information de la surface pour certaines de ces maisons.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 on laisse tomber les entrées avec des données manquantes on va perdre une quantité significative des données.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38d990535d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Passons maintenant à la transformation des données.</a:t>
            </a:r>
            <a:endParaRPr/>
          </a:p>
        </p:txBody>
      </p:sp>
      <p:sp>
        <p:nvSpPr>
          <p:cNvPr id="203" name="Google Shape;203;g138d990535d_0_4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138f0f7cafc_0_110:notes"/>
          <p:cNvSpPr txBox="1"/>
          <p:nvPr>
            <p:ph idx="1" type="body"/>
          </p:nvPr>
        </p:nvSpPr>
        <p:spPr>
          <a:xfrm>
            <a:off x="685797" y="4343391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g138f0f7cafc_0_110:notes"/>
          <p:cNvSpPr/>
          <p:nvPr>
            <p:ph idx="2" type="sldImg"/>
          </p:nvPr>
        </p:nvSpPr>
        <p:spPr>
          <a:xfrm>
            <a:off x="381190" y="685781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30420c3d0a3_2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30420c3d0a3_2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38f0f7cafc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138f0f7cafc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138f0f7cafc_0_428:notes"/>
          <p:cNvSpPr txBox="1"/>
          <p:nvPr>
            <p:ph idx="1" type="body"/>
          </p:nvPr>
        </p:nvSpPr>
        <p:spPr>
          <a:xfrm>
            <a:off x="685797" y="4343391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g138f0f7cafc_0_428:notes"/>
          <p:cNvSpPr/>
          <p:nvPr>
            <p:ph idx="2" type="sldImg"/>
          </p:nvPr>
        </p:nvSpPr>
        <p:spPr>
          <a:xfrm>
            <a:off x="381190" y="685781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283bf9900a2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283bf9900a2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138f0f7cafc_0_434:notes"/>
          <p:cNvSpPr txBox="1"/>
          <p:nvPr>
            <p:ph idx="1" type="body"/>
          </p:nvPr>
        </p:nvSpPr>
        <p:spPr>
          <a:xfrm>
            <a:off x="685797" y="4343391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g138f0f7cafc_0_434:notes"/>
          <p:cNvSpPr/>
          <p:nvPr>
            <p:ph idx="2" type="sldImg"/>
          </p:nvPr>
        </p:nvSpPr>
        <p:spPr>
          <a:xfrm>
            <a:off x="381190" y="685781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38f0f7cafc_0_135:notes"/>
          <p:cNvSpPr txBox="1"/>
          <p:nvPr>
            <p:ph idx="1" type="body"/>
          </p:nvPr>
        </p:nvSpPr>
        <p:spPr>
          <a:xfrm>
            <a:off x="685797" y="4343391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g138f0f7cafc_0_135:notes"/>
          <p:cNvSpPr/>
          <p:nvPr>
            <p:ph idx="2" type="sldImg"/>
          </p:nvPr>
        </p:nvSpPr>
        <p:spPr>
          <a:xfrm>
            <a:off x="381190" y="685781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30420c3d0a3_2_2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30420c3d0a3_2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38d990535d_0_10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138d990535d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Passons maintenant à la conversion des valeurs catégorique en valeur numérique.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 variables catégories peuvent contenir des entrées qui ne sont pas comparables. par exemple la catégorie des couleurs: rouge vert ou bleu.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Dans ce cas présent on peut pas dire si rouge est plus grand ou plus petit que vert ou bleu.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Juste te dire que rouge vert et bleu sont différents.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Une manière de convertir séparable catégorique numérique est l'encodage à chaud.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L'avantage de cette encodage est qu'il conserve toutes les informations ont été variables catégoriques.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Il convient très bien au modèle linéaire en apprentissage automatique.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 problème est qu'ils augmente la dimensionnalité des variables à traiter, il peut aussi induire des informations redondante.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138d990535d_0_1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138d990535d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Il existe deux grands types d’encodage a chaud.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Considérons que nous avons k catégories.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 1er cas on transforme chaque catégorie en k variable binaire factice.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 k-ème catégorie sera représenté par un vecteur avec des zéros partout excepté à la k-ème position.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Dans cet exemple avec 3 couleurs: la catégorie rouge sera représenté par le vecteur [0,0,1] la catégorie verte sera représenté par le vecteur [0,1,0] et la catégorie bleue sera représenté par la variable [0,0,1].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Il est important de réaliser que les variables du vecteur de représentation sont corrélées: Au moins et au plus une des entrées est égale a 1.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Cette représentation est utilisé dans les méthodes basées sur des arbres de décision et dans les méthodes de régression linéaire utilisant la sélection de variables.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138d990535d_0_14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138d990535d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Lorsque l'on a des variables catégorique ordinale On veut utiliser une représentation qui conserve cet ordre.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 ne veut donc pas utiliser l'encodage chaud. </a:t>
            </a:r>
            <a:r>
              <a:rPr lang="en">
                <a:solidFill>
                  <a:schemeClr val="dk1"/>
                </a:solidFill>
              </a:rPr>
              <a:t> À la place </a:t>
            </a:r>
            <a:r>
              <a:rPr lang="en"/>
              <a:t>on va donc utiliser l’encodage ordinal.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Idée est très simple on va convertir les verbes catégorique en valeurs entières.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 exemple dans le cas de notre finale un examen qui sont A,B.C.D. et E on sait qu'il existe un nombre entre ces notes.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 donc les convertir en valeur entière qui conservent l’ordre. A va correspondre a la valeur 4, B a la valeur 3 et ainsi de suite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Cette représentation est beaucoup utilisé dans les méthodes basées sur des arbre de décision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Ainsi que dans les méthodes de régression linéaire si on a beaucoup de catégorie ou si les valeurs numériques implicites de chaque catégorie sont distribuées linéairement.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138f0f7cafc_0_170:notes"/>
          <p:cNvSpPr txBox="1"/>
          <p:nvPr>
            <p:ph idx="1" type="body"/>
          </p:nvPr>
        </p:nvSpPr>
        <p:spPr>
          <a:xfrm>
            <a:off x="685797" y="4343391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g138f0f7cafc_0_170:notes"/>
          <p:cNvSpPr/>
          <p:nvPr>
            <p:ph idx="2" type="sldImg"/>
          </p:nvPr>
        </p:nvSpPr>
        <p:spPr>
          <a:xfrm>
            <a:off x="381190" y="685781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138d990535d_0_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138d990535d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138f0f7cafc_0_178:notes"/>
          <p:cNvSpPr txBox="1"/>
          <p:nvPr>
            <p:ph idx="1" type="body"/>
          </p:nvPr>
        </p:nvSpPr>
        <p:spPr>
          <a:xfrm>
            <a:off x="685797" y="4343391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g138f0f7cafc_0_178:notes"/>
          <p:cNvSpPr/>
          <p:nvPr>
            <p:ph idx="2" type="sldImg"/>
          </p:nvPr>
        </p:nvSpPr>
        <p:spPr>
          <a:xfrm>
            <a:off x="381190" y="685781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138f0f7cafc_0_190:notes"/>
          <p:cNvSpPr txBox="1"/>
          <p:nvPr>
            <p:ph idx="1" type="body"/>
          </p:nvPr>
        </p:nvSpPr>
        <p:spPr>
          <a:xfrm>
            <a:off x="685797" y="4343391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g138f0f7cafc_0_190:notes"/>
          <p:cNvSpPr/>
          <p:nvPr>
            <p:ph idx="2" type="sldImg"/>
          </p:nvPr>
        </p:nvSpPr>
        <p:spPr>
          <a:xfrm>
            <a:off x="381190" y="685781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138f0f7cafc_0_203:notes"/>
          <p:cNvSpPr txBox="1"/>
          <p:nvPr>
            <p:ph idx="1" type="body"/>
          </p:nvPr>
        </p:nvSpPr>
        <p:spPr>
          <a:xfrm>
            <a:off x="685797" y="4343391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g138f0f7cafc_0_203:notes"/>
          <p:cNvSpPr/>
          <p:nvPr>
            <p:ph idx="2" type="sldImg"/>
          </p:nvPr>
        </p:nvSpPr>
        <p:spPr>
          <a:xfrm>
            <a:off x="381190" y="685781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138f0f7cafc_0_212:notes"/>
          <p:cNvSpPr txBox="1"/>
          <p:nvPr>
            <p:ph idx="1" type="body"/>
          </p:nvPr>
        </p:nvSpPr>
        <p:spPr>
          <a:xfrm>
            <a:off x="685797" y="4343391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g138f0f7cafc_0_212:notes"/>
          <p:cNvSpPr/>
          <p:nvPr>
            <p:ph idx="2" type="sldImg"/>
          </p:nvPr>
        </p:nvSpPr>
        <p:spPr>
          <a:xfrm>
            <a:off x="381190" y="685781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138f0f7cafc_0_222:notes"/>
          <p:cNvSpPr txBox="1"/>
          <p:nvPr>
            <p:ph idx="1" type="body"/>
          </p:nvPr>
        </p:nvSpPr>
        <p:spPr>
          <a:xfrm>
            <a:off x="685797" y="4343391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g138f0f7cafc_0_222:notes"/>
          <p:cNvSpPr/>
          <p:nvPr>
            <p:ph idx="2" type="sldImg"/>
          </p:nvPr>
        </p:nvSpPr>
        <p:spPr>
          <a:xfrm>
            <a:off x="381190" y="685781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138f0f7cafc_0_228:notes"/>
          <p:cNvSpPr txBox="1"/>
          <p:nvPr>
            <p:ph idx="1" type="body"/>
          </p:nvPr>
        </p:nvSpPr>
        <p:spPr>
          <a:xfrm>
            <a:off x="685797" y="4343391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g138f0f7cafc_0_228:notes"/>
          <p:cNvSpPr/>
          <p:nvPr>
            <p:ph idx="2" type="sldImg"/>
          </p:nvPr>
        </p:nvSpPr>
        <p:spPr>
          <a:xfrm>
            <a:off x="381190" y="685781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138f0f7cafc_0_234:notes"/>
          <p:cNvSpPr txBox="1"/>
          <p:nvPr>
            <p:ph idx="1" type="body"/>
          </p:nvPr>
        </p:nvSpPr>
        <p:spPr>
          <a:xfrm>
            <a:off x="685797" y="4343391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g138f0f7cafc_0_234:notes"/>
          <p:cNvSpPr/>
          <p:nvPr>
            <p:ph idx="2" type="sldImg"/>
          </p:nvPr>
        </p:nvSpPr>
        <p:spPr>
          <a:xfrm>
            <a:off x="381190" y="685781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138f0f7cafc_0_242:notes"/>
          <p:cNvSpPr txBox="1"/>
          <p:nvPr>
            <p:ph idx="1" type="body"/>
          </p:nvPr>
        </p:nvSpPr>
        <p:spPr>
          <a:xfrm>
            <a:off x="685797" y="4343391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g138f0f7cafc_0_242:notes"/>
          <p:cNvSpPr/>
          <p:nvPr>
            <p:ph idx="2" type="sldImg"/>
          </p:nvPr>
        </p:nvSpPr>
        <p:spPr>
          <a:xfrm>
            <a:off x="381190" y="685781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138f0f7cafc_0_250:notes"/>
          <p:cNvSpPr txBox="1"/>
          <p:nvPr>
            <p:ph idx="1" type="body"/>
          </p:nvPr>
        </p:nvSpPr>
        <p:spPr>
          <a:xfrm>
            <a:off x="685797" y="4343391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g138f0f7cafc_0_250:notes"/>
          <p:cNvSpPr/>
          <p:nvPr>
            <p:ph idx="2" type="sldImg"/>
          </p:nvPr>
        </p:nvSpPr>
        <p:spPr>
          <a:xfrm>
            <a:off x="381190" y="685781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138f0f7cafc_0_258:notes"/>
          <p:cNvSpPr txBox="1"/>
          <p:nvPr>
            <p:ph idx="1" type="body"/>
          </p:nvPr>
        </p:nvSpPr>
        <p:spPr>
          <a:xfrm>
            <a:off x="685797" y="4343391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g138f0f7cafc_0_258:notes"/>
          <p:cNvSpPr/>
          <p:nvPr>
            <p:ph idx="2" type="sldImg"/>
          </p:nvPr>
        </p:nvSpPr>
        <p:spPr>
          <a:xfrm>
            <a:off x="381190" y="685781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38f0f7cafc_0_4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138f0f7cafc_0_4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138f0f7cafc_0_266:notes"/>
          <p:cNvSpPr txBox="1"/>
          <p:nvPr>
            <p:ph idx="1" type="body"/>
          </p:nvPr>
        </p:nvSpPr>
        <p:spPr>
          <a:xfrm>
            <a:off x="685797" y="4343391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g138f0f7cafc_0_266:notes"/>
          <p:cNvSpPr/>
          <p:nvPr>
            <p:ph idx="2" type="sldImg"/>
          </p:nvPr>
        </p:nvSpPr>
        <p:spPr>
          <a:xfrm>
            <a:off x="381190" y="685781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138f0f7cafc_0_2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138f0f7cafc_0_2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30420c3d0a3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30420c3d0a3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283bf9900a2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283bf9900a2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38f0f7cafc_0_5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138f0f7cafc_0_5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38f0f7cafc_0_5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138f0f7cafc_0_5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38f0f7cafc_0_5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138f0f7cafc_0_5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38f0f7cafc_0_5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138f0f7cafc_0_5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38f0f7cafc_0_5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138f0f7cafc_0_5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2.png"/><Relationship Id="rId4" Type="http://schemas.openxmlformats.org/officeDocument/2006/relationships/image" Target="../media/image3.png"/><Relationship Id="rId5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5200"/>
              <a:buFont typeface="Montserrat Medium"/>
              <a:buNone/>
              <a:defRPr sz="5200">
                <a:solidFill>
                  <a:srgbClr val="1C4587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contenu Vert" type="obj">
  <p:cSld name="OBJEC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4234"/>
            <a:ext cx="9144004" cy="5147735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13"/>
          <p:cNvSpPr txBox="1"/>
          <p:nvPr>
            <p:ph type="title"/>
          </p:nvPr>
        </p:nvSpPr>
        <p:spPr>
          <a:xfrm>
            <a:off x="392906" y="431006"/>
            <a:ext cx="7274700" cy="8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Century Gothic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3" name="Google Shape;53;p13"/>
          <p:cNvSpPr txBox="1"/>
          <p:nvPr>
            <p:ph idx="1" type="body"/>
          </p:nvPr>
        </p:nvSpPr>
        <p:spPr>
          <a:xfrm>
            <a:off x="392906" y="1962923"/>
            <a:ext cx="8357100" cy="23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●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ge de section C">
  <p:cSld name="Page de section C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3906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776"/>
            <a:ext cx="9139068" cy="5140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40289" y="392907"/>
            <a:ext cx="692944" cy="692944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4062" y="4683738"/>
            <a:ext cx="260662" cy="57925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4"/>
          <p:cNvSpPr txBox="1"/>
          <p:nvPr>
            <p:ph idx="1" type="body"/>
          </p:nvPr>
        </p:nvSpPr>
        <p:spPr>
          <a:xfrm>
            <a:off x="398059" y="1287625"/>
            <a:ext cx="5165400" cy="245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4100"/>
              <a:buNone/>
              <a:defRPr b="1" sz="4100">
                <a:solidFill>
                  <a:schemeClr val="lt1"/>
                </a:solidFill>
              </a:defRPr>
            </a:lvl1pPr>
            <a:lvl2pPr indent="-317500" lvl="1" marL="914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che">
  <p:cSld name="Blanche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600"/>
              <a:buFont typeface="Montserrat Medium"/>
              <a:buNone/>
              <a:defRPr sz="3600">
                <a:solidFill>
                  <a:srgbClr val="1C4587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800"/>
              <a:buFont typeface="Montserrat Medium"/>
              <a:buNone/>
              <a:defRPr>
                <a:solidFill>
                  <a:srgbClr val="1C4587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Char char="●"/>
              <a:defRPr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Font typeface="Century Gothic"/>
              <a:buChar char="○"/>
              <a:defRPr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Font typeface="Century Gothic"/>
              <a:buChar char="■"/>
              <a:defRPr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Font typeface="Century Gothic"/>
              <a:buChar char="●"/>
              <a:defRPr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Font typeface="Century Gothic"/>
              <a:buChar char="○"/>
              <a:defRPr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Font typeface="Century Gothic"/>
              <a:buChar char="■"/>
              <a:defRPr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Font typeface="Century Gothic"/>
              <a:buChar char="●"/>
              <a:defRPr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Font typeface="Century Gothic"/>
              <a:buChar char="○"/>
              <a:defRPr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Font typeface="Century Gothic"/>
              <a:buChar char="■"/>
              <a:defRPr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s://zicokolter.com/" TargetMode="External"/><Relationship Id="rId4" Type="http://schemas.openxmlformats.org/officeDocument/2006/relationships/hyperlink" Target="https://ift6758.github.io/lectures/tidy.pdf" TargetMode="External"/><Relationship Id="rId5" Type="http://schemas.openxmlformats.org/officeDocument/2006/relationships/hyperlink" Target="https://observablehq.com/@krisrs1128?page=2&amp;tab=notebooks&amp;type=public" TargetMode="External"/><Relationship Id="rId6" Type="http://schemas.openxmlformats.org/officeDocument/2006/relationships/hyperlink" Target="https://observablehq.com/@jhelum-ch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0.png"/><Relationship Id="rId4" Type="http://schemas.openxmlformats.org/officeDocument/2006/relationships/image" Target="../media/image3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www.kaggle.com/datasets/frankmollard/income-by-country/code" TargetMode="External"/><Relationship Id="rId4" Type="http://schemas.openxmlformats.org/officeDocument/2006/relationships/image" Target="../media/image2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1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9.png"/><Relationship Id="rId4" Type="http://schemas.openxmlformats.org/officeDocument/2006/relationships/image" Target="../media/image1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4.png"/><Relationship Id="rId4" Type="http://schemas.openxmlformats.org/officeDocument/2006/relationships/image" Target="../media/image23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8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0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hyperlink" Target="https://www.desmos.com/calculator/fvgwc8ogvr" TargetMode="External"/><Relationship Id="rId4" Type="http://schemas.openxmlformats.org/officeDocument/2006/relationships/image" Target="../media/image28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1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7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2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2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6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Cours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7: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Traitement des données</a:t>
            </a:r>
            <a:endParaRPr sz="33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7" name="Google Shape;67;p16"/>
          <p:cNvSpPr txBox="1"/>
          <p:nvPr>
            <p:ph idx="1" type="subTitle"/>
          </p:nvPr>
        </p:nvSpPr>
        <p:spPr>
          <a:xfrm>
            <a:off x="311700" y="2834125"/>
            <a:ext cx="8520600" cy="126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Prof: Gauthier Gidel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23 Septembre 2024</a:t>
            </a:r>
            <a:br>
              <a:rPr lang="en"/>
            </a:br>
            <a:r>
              <a:rPr lang="en" sz="1348"/>
              <a:t>(some of the material inspired from slides from </a:t>
            </a:r>
            <a:r>
              <a:rPr lang="en" sz="1348" u="sng">
                <a:solidFill>
                  <a:schemeClr val="hlink"/>
                </a:solidFill>
                <a:hlinkClick r:id="rId3"/>
              </a:rPr>
              <a:t>Zico Kolter</a:t>
            </a:r>
            <a:r>
              <a:rPr lang="en" sz="1348"/>
              <a:t>,</a:t>
            </a:r>
            <a:r>
              <a:rPr lang="en" sz="1400"/>
              <a:t> </a:t>
            </a:r>
            <a:r>
              <a:rPr lang="en" sz="1400" u="sng">
                <a:solidFill>
                  <a:schemeClr val="accent5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Golnoosh Faradi</a:t>
            </a:r>
            <a:r>
              <a:rPr lang="en" sz="1400"/>
              <a:t>, </a:t>
            </a:r>
            <a:r>
              <a:rPr lang="en" sz="1400" u="sng">
                <a:solidFill>
                  <a:schemeClr val="accent5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Kris Sankaran</a:t>
            </a:r>
            <a:r>
              <a:rPr lang="en" sz="1400"/>
              <a:t> and </a:t>
            </a:r>
            <a:r>
              <a:rPr lang="en" sz="1400" u="sng">
                <a:solidFill>
                  <a:schemeClr val="accent5"/>
                </a:solid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Jhelum Chakravorty</a:t>
            </a:r>
            <a:r>
              <a:rPr lang="en" sz="1400">
                <a:solidFill>
                  <a:schemeClr val="dk1"/>
                </a:solidFill>
              </a:rPr>
              <a:t>)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48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520"/>
              <a:t>Quelques citations (traduises)</a:t>
            </a:r>
            <a:endParaRPr sz="2520"/>
          </a:p>
        </p:txBody>
      </p:sp>
      <p:sp>
        <p:nvSpPr>
          <p:cNvPr id="133" name="Google Shape;133;p25"/>
          <p:cNvSpPr txBox="1"/>
          <p:nvPr>
            <p:ph idx="1" type="body"/>
          </p:nvPr>
        </p:nvSpPr>
        <p:spPr>
          <a:xfrm>
            <a:off x="311700" y="1152475"/>
            <a:ext cx="8520600" cy="27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"Créer des caractéristiques est difficile, prend du temps et nécessite des connaissances d'expert. "L'apprentissage automatique appliqué" est essentiellement de l'ingénierie des fonctionnalités." André Ng</a:t>
            </a:r>
            <a:endParaRPr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"Une bonne préparation des données et une ingénierie des caractéristiques font partie intégrante d'une meilleure prédiction" Marios Michailidis (KazAnova), Kaggle GrandMaster, Kaggle #3, ancien #1</a:t>
            </a:r>
            <a:endParaRPr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6"/>
          <p:cNvSpPr txBox="1"/>
          <p:nvPr>
            <p:ph type="title"/>
          </p:nvPr>
        </p:nvSpPr>
        <p:spPr>
          <a:xfrm>
            <a:off x="311700" y="445025"/>
            <a:ext cx="8520600" cy="4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175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Cycle d'ingénierie des caractéristiques</a:t>
            </a:r>
            <a:endParaRPr/>
          </a:p>
        </p:txBody>
      </p:sp>
      <p:pic>
        <p:nvPicPr>
          <p:cNvPr id="139" name="Google Shape;139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4486" y="1374486"/>
            <a:ext cx="3602238" cy="2983278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6"/>
          <p:cNvSpPr txBox="1"/>
          <p:nvPr/>
        </p:nvSpPr>
        <p:spPr>
          <a:xfrm>
            <a:off x="4572000" y="1808250"/>
            <a:ext cx="4516200" cy="25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1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u="sng"/>
              <a:t>Ce qui n'est </a:t>
            </a:r>
            <a:r>
              <a:rPr b="1" lang="en" sz="1500" u="sng"/>
              <a:t>pas</a:t>
            </a:r>
            <a:r>
              <a:rPr lang="en" sz="1500" u="sng"/>
              <a:t> de</a:t>
            </a:r>
            <a:r>
              <a:rPr lang="en" sz="1500" u="sng"/>
              <a:t> l'ingénierie de </a:t>
            </a:r>
            <a:r>
              <a:rPr lang="en" sz="1500" u="sng"/>
              <a:t>caractéristiques</a:t>
            </a:r>
            <a:endParaRPr sz="1500" u="sng"/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 sz="1500"/>
              <a:t>Collecte de données</a:t>
            </a:r>
            <a:endParaRPr sz="1500"/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 sz="1500"/>
              <a:t>Création de la variable cible (et métrique de performance)</a:t>
            </a:r>
            <a:endParaRPr sz="1500"/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 sz="1500"/>
              <a:t>Suppression des doublons</a:t>
            </a:r>
            <a:endParaRPr sz="1500"/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 sz="1500"/>
              <a:t>Correction des classes mal étiquetées.</a:t>
            </a:r>
            <a:endParaRPr sz="1500"/>
          </a:p>
        </p:txBody>
      </p:sp>
      <p:sp>
        <p:nvSpPr>
          <p:cNvPr id="141" name="Google Shape;141;p26"/>
          <p:cNvSpPr txBox="1"/>
          <p:nvPr>
            <p:ph idx="12" type="sldNum"/>
          </p:nvPr>
        </p:nvSpPr>
        <p:spPr>
          <a:xfrm>
            <a:off x="8472458" y="4663217"/>
            <a:ext cx="548700" cy="15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6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2" name="Google Shape;142;p26"/>
          <p:cNvSpPr txBox="1"/>
          <p:nvPr/>
        </p:nvSpPr>
        <p:spPr>
          <a:xfrm>
            <a:off x="324375" y="4795975"/>
            <a:ext cx="6672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Source : https://www.slideshare.net/0xdata/feature-engineering-83511751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" name="Google Shape;147;p27"/>
          <p:cNvGrpSpPr/>
          <p:nvPr/>
        </p:nvGrpSpPr>
        <p:grpSpPr>
          <a:xfrm>
            <a:off x="774458" y="1374372"/>
            <a:ext cx="5005969" cy="2983030"/>
            <a:chOff x="1101491" y="2606433"/>
            <a:chExt cx="7119854" cy="5657178"/>
          </a:xfrm>
        </p:grpSpPr>
        <p:pic>
          <p:nvPicPr>
            <p:cNvPr id="148" name="Google Shape;148;p2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01491" y="2606433"/>
              <a:ext cx="6830914" cy="565717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9" name="Google Shape;149;p27"/>
            <p:cNvSpPr/>
            <p:nvPr/>
          </p:nvSpPr>
          <p:spPr>
            <a:xfrm>
              <a:off x="5600700" y="4381500"/>
              <a:ext cx="2620645" cy="2004060"/>
            </a:xfrm>
            <a:custGeom>
              <a:rect b="b" l="l" r="r" t="t"/>
              <a:pathLst>
                <a:path extrusionOk="0" h="2004060" w="2620645">
                  <a:moveTo>
                    <a:pt x="0" y="0"/>
                  </a:moveTo>
                  <a:lnTo>
                    <a:pt x="2620020" y="0"/>
                  </a:lnTo>
                  <a:lnTo>
                    <a:pt x="2620020" y="2003474"/>
                  </a:lnTo>
                  <a:lnTo>
                    <a:pt x="0" y="2003474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63500">
              <a:solidFill>
                <a:srgbClr val="EE220C"/>
              </a:solidFill>
              <a:prstDash val="lgDash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/>
            </a:p>
          </p:txBody>
        </p:sp>
      </p:grpSp>
      <p:sp>
        <p:nvSpPr>
          <p:cNvPr id="150" name="Google Shape;150;p27"/>
          <p:cNvSpPr txBox="1"/>
          <p:nvPr>
            <p:ph idx="12" type="sldNum"/>
          </p:nvPr>
        </p:nvSpPr>
        <p:spPr>
          <a:xfrm>
            <a:off x="8472458" y="4663217"/>
            <a:ext cx="548700" cy="15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6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1" name="Google Shape;151;p27"/>
          <p:cNvSpPr txBox="1"/>
          <p:nvPr/>
        </p:nvSpPr>
        <p:spPr>
          <a:xfrm>
            <a:off x="5910150" y="1324200"/>
            <a:ext cx="3171000" cy="12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Comment?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Connaissance du domaine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Expérience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Visualization/exploration des données.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Retour du modèle </a:t>
            </a:r>
            <a:endParaRPr/>
          </a:p>
        </p:txBody>
      </p:sp>
      <p:sp>
        <p:nvSpPr>
          <p:cNvPr id="152" name="Google Shape;152;p27"/>
          <p:cNvSpPr txBox="1"/>
          <p:nvPr>
            <p:ph type="title"/>
          </p:nvPr>
        </p:nvSpPr>
        <p:spPr>
          <a:xfrm>
            <a:off x="311700" y="445025"/>
            <a:ext cx="8520600" cy="4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175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Cycle d'ingénierie des caractéristiques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" name="Google Shape;157;p28"/>
          <p:cNvGrpSpPr/>
          <p:nvPr/>
        </p:nvGrpSpPr>
        <p:grpSpPr>
          <a:xfrm>
            <a:off x="774458" y="1374372"/>
            <a:ext cx="4802816" cy="3030723"/>
            <a:chOff x="1101491" y="2606433"/>
            <a:chExt cx="6830914" cy="5747625"/>
          </a:xfrm>
        </p:grpSpPr>
        <p:pic>
          <p:nvPicPr>
            <p:cNvPr id="158" name="Google Shape;158;p2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01491" y="2606433"/>
              <a:ext cx="6830914" cy="565717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9" name="Google Shape;159;p28"/>
            <p:cNvSpPr/>
            <p:nvPr/>
          </p:nvSpPr>
          <p:spPr>
            <a:xfrm>
              <a:off x="3185789" y="6349999"/>
              <a:ext cx="2620645" cy="2004059"/>
            </a:xfrm>
            <a:custGeom>
              <a:rect b="b" l="l" r="r" t="t"/>
              <a:pathLst>
                <a:path extrusionOk="0" h="2004059" w="2620645">
                  <a:moveTo>
                    <a:pt x="0" y="0"/>
                  </a:moveTo>
                  <a:lnTo>
                    <a:pt x="2620020" y="0"/>
                  </a:lnTo>
                  <a:lnTo>
                    <a:pt x="2620020" y="2003474"/>
                  </a:lnTo>
                  <a:lnTo>
                    <a:pt x="0" y="2003474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63500">
              <a:solidFill>
                <a:srgbClr val="EE220C"/>
              </a:solidFill>
              <a:prstDash val="lgDash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/>
            </a:p>
          </p:txBody>
        </p:sp>
      </p:grpSp>
      <p:sp>
        <p:nvSpPr>
          <p:cNvPr id="160" name="Google Shape;160;p28"/>
          <p:cNvSpPr txBox="1"/>
          <p:nvPr>
            <p:ph idx="12" type="sldNum"/>
          </p:nvPr>
        </p:nvSpPr>
        <p:spPr>
          <a:xfrm>
            <a:off x="8472458" y="4663217"/>
            <a:ext cx="548700" cy="15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6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1" name="Google Shape;161;p28"/>
          <p:cNvSpPr txBox="1"/>
          <p:nvPr>
            <p:ph type="title"/>
          </p:nvPr>
        </p:nvSpPr>
        <p:spPr>
          <a:xfrm>
            <a:off x="311700" y="445025"/>
            <a:ext cx="8520600" cy="4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175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Cycle d'ingénierie des caractéristiques</a:t>
            </a:r>
            <a:endParaRPr/>
          </a:p>
        </p:txBody>
      </p:sp>
      <p:sp>
        <p:nvSpPr>
          <p:cNvPr id="162" name="Google Shape;162;p28"/>
          <p:cNvSpPr txBox="1"/>
          <p:nvPr/>
        </p:nvSpPr>
        <p:spPr>
          <a:xfrm>
            <a:off x="5910150" y="1324200"/>
            <a:ext cx="3171000" cy="12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Comment?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Validation croisée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Mesure des métriques de performance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Processus rigoureux pour éviter des fuites d'information. 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9"/>
          <p:cNvSpPr txBox="1"/>
          <p:nvPr>
            <p:ph type="title"/>
          </p:nvPr>
        </p:nvSpPr>
        <p:spPr>
          <a:xfrm>
            <a:off x="311700" y="445025"/>
            <a:ext cx="8520600" cy="4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175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L'ingénierie des caractéristiques est difficile</a:t>
            </a:r>
            <a:endParaRPr/>
          </a:p>
        </p:txBody>
      </p:sp>
      <p:sp>
        <p:nvSpPr>
          <p:cNvPr id="168" name="Google Shape;168;p29"/>
          <p:cNvSpPr txBox="1"/>
          <p:nvPr>
            <p:ph idx="12" type="sldNum"/>
          </p:nvPr>
        </p:nvSpPr>
        <p:spPr>
          <a:xfrm>
            <a:off x="8472458" y="4663217"/>
            <a:ext cx="548700" cy="15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6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9" name="Google Shape;169;p29"/>
          <p:cNvSpPr txBox="1"/>
          <p:nvPr/>
        </p:nvSpPr>
        <p:spPr>
          <a:xfrm>
            <a:off x="696516" y="1334095"/>
            <a:ext cx="126900" cy="3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625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Trebuchet MS"/>
                <a:ea typeface="Trebuchet MS"/>
                <a:cs typeface="Trebuchet MS"/>
                <a:sym typeface="Trebuchet MS"/>
              </a:rPr>
              <a:t>•</a:t>
            </a:r>
            <a:endParaRPr sz="22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70" name="Google Shape;170;p29"/>
          <p:cNvSpPr txBox="1"/>
          <p:nvPr/>
        </p:nvSpPr>
        <p:spPr>
          <a:xfrm>
            <a:off x="1009055" y="1379637"/>
            <a:ext cx="7367100" cy="4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550">
            <a:noAutofit/>
          </a:bodyPr>
          <a:lstStyle/>
          <a:p>
            <a:pPr indent="0" lvl="0" marL="12700" marR="0" rtl="0" algn="l">
              <a:lnSpc>
                <a:spcPct val="1006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Trebuchet MS"/>
                <a:ea typeface="Trebuchet MS"/>
                <a:cs typeface="Trebuchet MS"/>
                <a:sym typeface="Trebuchet MS"/>
              </a:rPr>
              <a:t>De puissantes transformations de caractéristique (comme l'encodage de la sortie) peuvent introduire des fuites lorsqu'elles sont mal appliquées.</a:t>
            </a:r>
            <a:endParaRPr sz="15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71" name="Google Shape;171;p29"/>
          <p:cNvSpPr txBox="1"/>
          <p:nvPr/>
        </p:nvSpPr>
        <p:spPr>
          <a:xfrm>
            <a:off x="696516" y="2003822"/>
            <a:ext cx="126900" cy="3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625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Trebuchet MS"/>
                <a:ea typeface="Trebuchet MS"/>
                <a:cs typeface="Trebuchet MS"/>
                <a:sym typeface="Trebuchet MS"/>
              </a:rPr>
              <a:t>•</a:t>
            </a:r>
            <a:endParaRPr sz="22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72" name="Google Shape;172;p29"/>
          <p:cNvSpPr txBox="1"/>
          <p:nvPr/>
        </p:nvSpPr>
        <p:spPr>
          <a:xfrm>
            <a:off x="1009055" y="2049363"/>
            <a:ext cx="70836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550">
            <a:noAutofit/>
          </a:bodyPr>
          <a:lstStyle/>
          <a:p>
            <a:pPr indent="0" lvl="0" marL="12700" marR="0" rtl="0" algn="l">
              <a:lnSpc>
                <a:spcPct val="1006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Trebuchet MS"/>
                <a:ea typeface="Trebuchet MS"/>
                <a:cs typeface="Trebuchet MS"/>
                <a:sym typeface="Trebuchet MS"/>
              </a:rPr>
              <a:t>Nécessite généralement une connaissance du domaine sur la façon dont les caractéristiques interagissent les unes avec les autres</a:t>
            </a:r>
            <a:endParaRPr sz="15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73" name="Google Shape;173;p29"/>
          <p:cNvSpPr txBox="1"/>
          <p:nvPr/>
        </p:nvSpPr>
        <p:spPr>
          <a:xfrm>
            <a:off x="696516" y="2673548"/>
            <a:ext cx="126900" cy="9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625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None/>
            </a:pPr>
            <a:r>
              <a:rPr lang="en" sz="2200">
                <a:latin typeface="Trebuchet MS"/>
                <a:ea typeface="Trebuchet MS"/>
                <a:cs typeface="Trebuchet MS"/>
                <a:sym typeface="Trebuchet MS"/>
              </a:rPr>
              <a:t>•</a:t>
            </a:r>
            <a:endParaRPr sz="22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None/>
            </a:pPr>
            <a:r>
              <a:rPr lang="en" sz="2200">
                <a:latin typeface="Trebuchet MS"/>
                <a:ea typeface="Trebuchet MS"/>
                <a:cs typeface="Trebuchet MS"/>
                <a:sym typeface="Trebuchet MS"/>
              </a:rPr>
              <a:t>•</a:t>
            </a:r>
            <a:endParaRPr sz="22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74" name="Google Shape;174;p29"/>
          <p:cNvSpPr txBox="1"/>
          <p:nvPr/>
        </p:nvSpPr>
        <p:spPr>
          <a:xfrm>
            <a:off x="1009055" y="2719090"/>
            <a:ext cx="5282400" cy="2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175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Trebuchet MS"/>
                <a:ea typeface="Trebuchet MS"/>
                <a:cs typeface="Trebuchet MS"/>
                <a:sym typeface="Trebuchet MS"/>
              </a:rPr>
              <a:t>Prend du temps, il faut exécuter des milliers d'expériences</a:t>
            </a:r>
            <a:endParaRPr sz="15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75" name="Google Shape;175;p29"/>
          <p:cNvSpPr txBox="1"/>
          <p:nvPr/>
        </p:nvSpPr>
        <p:spPr>
          <a:xfrm>
            <a:off x="1009050" y="3347000"/>
            <a:ext cx="5711100" cy="2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175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u="sng">
                <a:latin typeface="Trebuchet MS"/>
                <a:ea typeface="Trebuchet MS"/>
                <a:cs typeface="Trebuchet MS"/>
                <a:sym typeface="Trebuchet MS"/>
              </a:rPr>
              <a:t>Pourquoi l'ingénierie des caractéristique est importante</a:t>
            </a:r>
            <a:endParaRPr sz="1500" u="sng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76" name="Google Shape;176;p29"/>
          <p:cNvSpPr txBox="1"/>
          <p:nvPr/>
        </p:nvSpPr>
        <p:spPr>
          <a:xfrm>
            <a:off x="1321594" y="3624560"/>
            <a:ext cx="126900" cy="9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625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None/>
            </a:pPr>
            <a:r>
              <a:rPr lang="en" sz="2200">
                <a:latin typeface="Trebuchet MS"/>
                <a:ea typeface="Trebuchet MS"/>
                <a:cs typeface="Trebuchet MS"/>
                <a:sym typeface="Trebuchet MS"/>
              </a:rPr>
              <a:t>•</a:t>
            </a:r>
            <a:endParaRPr sz="22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77" name="Google Shape;177;p29"/>
          <p:cNvSpPr txBox="1"/>
          <p:nvPr/>
        </p:nvSpPr>
        <p:spPr>
          <a:xfrm>
            <a:off x="1634133" y="3670102"/>
            <a:ext cx="6420600" cy="2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175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Trebuchet MS"/>
                <a:ea typeface="Trebuchet MS"/>
                <a:cs typeface="Trebuchet MS"/>
                <a:sym typeface="Trebuchet MS"/>
              </a:rPr>
              <a:t>Extrayez nouvelles caractéristique plus </a:t>
            </a:r>
            <a:r>
              <a:rPr lang="en" sz="1500">
                <a:latin typeface="Trebuchet MS"/>
                <a:ea typeface="Trebuchet MS"/>
                <a:cs typeface="Trebuchet MS"/>
                <a:sym typeface="Trebuchet MS"/>
              </a:rPr>
              <a:t>efficace</a:t>
            </a:r>
            <a:r>
              <a:rPr lang="en" sz="1500">
                <a:latin typeface="Trebuchet MS"/>
                <a:ea typeface="Trebuchet MS"/>
                <a:cs typeface="Trebuchet MS"/>
                <a:sym typeface="Trebuchet MS"/>
              </a:rPr>
              <a:t>, supprimez les fonctionnalités non pertinentes ou bruyantes</a:t>
            </a:r>
            <a:endParaRPr sz="15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78" name="Google Shape;178;p29"/>
          <p:cNvSpPr txBox="1"/>
          <p:nvPr/>
        </p:nvSpPr>
        <p:spPr>
          <a:xfrm>
            <a:off x="2232573" y="4261425"/>
            <a:ext cx="3955500" cy="2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175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Trebuchet MS"/>
                <a:ea typeface="Trebuchet MS"/>
                <a:cs typeface="Trebuchet MS"/>
                <a:sym typeface="Trebuchet MS"/>
              </a:rPr>
              <a:t>Des modèles plus simples avec de meilleurs résultats</a:t>
            </a:r>
            <a:endParaRPr sz="15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79" name="Google Shape;179;p29"/>
          <p:cNvSpPr/>
          <p:nvPr/>
        </p:nvSpPr>
        <p:spPr>
          <a:xfrm rot="5400000">
            <a:off x="1715825" y="4203675"/>
            <a:ext cx="374100" cy="354600"/>
          </a:xfrm>
          <a:prstGeom prst="bentUpArrow">
            <a:avLst>
              <a:gd fmla="val 15136" name="adj1"/>
              <a:gd fmla="val 25000" name="adj2"/>
              <a:gd fmla="val 2500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0"/>
          <p:cNvSpPr txBox="1"/>
          <p:nvPr>
            <p:ph idx="1" type="body"/>
          </p:nvPr>
        </p:nvSpPr>
        <p:spPr>
          <a:xfrm>
            <a:off x="398059" y="1287625"/>
            <a:ext cx="5165400" cy="245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</a:pPr>
            <a:r>
              <a:rPr lang="en" sz="3400"/>
              <a:t>Le nettoyage des données</a:t>
            </a:r>
            <a:endParaRPr sz="1300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4100"/>
              <a:buNone/>
            </a:pPr>
            <a:r>
              <a:t/>
            </a:r>
            <a:endParaRPr sz="34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4100"/>
              <a:buNone/>
            </a:pPr>
            <a:r>
              <a:t/>
            </a:r>
            <a:endParaRPr sz="34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SzPts val="4100"/>
              <a:buNone/>
            </a:pPr>
            <a:r>
              <a:t/>
            </a:r>
            <a:endParaRPr/>
          </a:p>
        </p:txBody>
      </p:sp>
      <p:pic>
        <p:nvPicPr>
          <p:cNvPr id="185" name="Google Shape;18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6900" y="1944694"/>
            <a:ext cx="3191400" cy="23935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1"/>
          <p:cNvSpPr txBox="1"/>
          <p:nvPr>
            <p:ph type="title"/>
          </p:nvPr>
        </p:nvSpPr>
        <p:spPr>
          <a:xfrm>
            <a:off x="392906" y="431006"/>
            <a:ext cx="7274700" cy="81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Le traitement des données manquantes</a:t>
            </a:r>
            <a:endParaRPr sz="2600">
              <a:solidFill>
                <a:srgbClr val="00FF30"/>
              </a:solidFill>
            </a:endParaRPr>
          </a:p>
        </p:txBody>
      </p:sp>
      <p:sp>
        <p:nvSpPr>
          <p:cNvPr id="191" name="Google Shape;191;p31"/>
          <p:cNvSpPr txBox="1"/>
          <p:nvPr>
            <p:ph idx="1" type="body"/>
          </p:nvPr>
        </p:nvSpPr>
        <p:spPr>
          <a:xfrm>
            <a:off x="392906" y="1465800"/>
            <a:ext cx="5012100" cy="319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2540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A2E33"/>
              </a:buClr>
              <a:buSzPts val="1400"/>
              <a:buFont typeface="Century Gothic"/>
              <a:buChar char="●"/>
            </a:pPr>
            <a:r>
              <a:rPr lang="en">
                <a:solidFill>
                  <a:srgbClr val="2A2E33"/>
                </a:solidFill>
              </a:rPr>
              <a:t>Problème courant: bases de données avec des données manquantes.</a:t>
            </a:r>
            <a:endParaRPr>
              <a:solidFill>
                <a:srgbClr val="2A2E33"/>
              </a:solidFill>
            </a:endParaRPr>
          </a:p>
          <a:p>
            <a:pPr indent="0" lvl="0" marL="3429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A2E33"/>
              </a:solidFill>
            </a:endParaRPr>
          </a:p>
          <a:p>
            <a:pPr indent="-254000" lvl="0" marL="3429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2A2E33"/>
              </a:buClr>
              <a:buSzPts val="1400"/>
              <a:buFont typeface="Century Gothic"/>
              <a:buChar char="●"/>
            </a:pPr>
            <a:r>
              <a:rPr lang="en">
                <a:solidFill>
                  <a:srgbClr val="2A2E33"/>
                </a:solidFill>
              </a:rPr>
              <a:t>L'imputation des données </a:t>
            </a:r>
            <a:endParaRPr>
              <a:solidFill>
                <a:srgbClr val="2A2E33"/>
              </a:solidFill>
            </a:endParaRPr>
          </a:p>
          <a:p>
            <a:pPr indent="-279400" lvl="1" marL="685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A2E33"/>
              </a:buClr>
              <a:buSzPts val="1800"/>
              <a:buFont typeface="Century Gothic"/>
              <a:buChar char="○"/>
            </a:pPr>
            <a:r>
              <a:rPr lang="en">
                <a:solidFill>
                  <a:srgbClr val="2A2E33"/>
                </a:solidFill>
              </a:rPr>
              <a:t>Mettre des valeurs génériques (0, Nan)</a:t>
            </a:r>
            <a:endParaRPr>
              <a:solidFill>
                <a:srgbClr val="2A2E33"/>
              </a:solidFill>
            </a:endParaRPr>
          </a:p>
          <a:p>
            <a:pPr indent="-279400" lvl="1" marL="685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A2E33"/>
              </a:buClr>
              <a:buSzPts val="1800"/>
              <a:buFont typeface="Century Gothic"/>
              <a:buChar char="○"/>
            </a:pPr>
            <a:r>
              <a:rPr lang="en">
                <a:solidFill>
                  <a:srgbClr val="2A2E33"/>
                </a:solidFill>
              </a:rPr>
              <a:t>Utilise la distribution des variables présentes pour prédire les variables manquantes. </a:t>
            </a:r>
            <a:endParaRPr>
              <a:solidFill>
                <a:srgbClr val="2A2E33"/>
              </a:solidFill>
            </a:endParaRPr>
          </a:p>
          <a:p>
            <a:pPr indent="-279400" lvl="1" marL="685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A2E33"/>
              </a:buClr>
              <a:buSzPts val="1800"/>
              <a:buFont typeface="Century Gothic"/>
              <a:buChar char="○"/>
            </a:pPr>
            <a:r>
              <a:rPr b="1" lang="en">
                <a:solidFill>
                  <a:srgbClr val="2A2E33"/>
                </a:solidFill>
              </a:rPr>
              <a:t>Ne concerne pas la réponse y.</a:t>
            </a:r>
            <a:endParaRPr b="1">
              <a:solidFill>
                <a:srgbClr val="2A2E3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A2E3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2A2E3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t/>
            </a:r>
            <a:endParaRPr>
              <a:solidFill>
                <a:srgbClr val="2A2E3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31"/>
          <p:cNvSpPr txBox="1"/>
          <p:nvPr/>
        </p:nvSpPr>
        <p:spPr>
          <a:xfrm>
            <a:off x="6429038" y="1667756"/>
            <a:ext cx="2266800" cy="8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1" lang="en" sz="1400">
                <a:solidFill>
                  <a:srgbClr val="379579"/>
                </a:solidFill>
                <a:latin typeface="Calibri"/>
                <a:ea typeface="Calibri"/>
                <a:cs typeface="Calibri"/>
                <a:sym typeface="Calibri"/>
              </a:rPr>
              <a:t>Données connues</a:t>
            </a:r>
            <a:endParaRPr b="1" sz="1400">
              <a:solidFill>
                <a:srgbClr val="37957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Donnée manquante à prédire</a:t>
            </a:r>
            <a:endParaRPr sz="11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93" name="Google Shape;19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57588" y="2252981"/>
            <a:ext cx="2714962" cy="20047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2"/>
          <p:cNvSpPr txBox="1"/>
          <p:nvPr>
            <p:ph type="title"/>
          </p:nvPr>
        </p:nvSpPr>
        <p:spPr>
          <a:xfrm>
            <a:off x="392906" y="431006"/>
            <a:ext cx="7274700" cy="81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ED1C24"/>
                </a:solidFill>
                <a:latin typeface="Arial"/>
                <a:ea typeface="Arial"/>
                <a:cs typeface="Arial"/>
                <a:sym typeface="Arial"/>
              </a:rPr>
              <a:t>Exemple d’une base de données avec des données manquantes</a:t>
            </a:r>
            <a:endParaRPr sz="2800"/>
          </a:p>
        </p:txBody>
      </p:sp>
      <p:sp>
        <p:nvSpPr>
          <p:cNvPr id="199" name="Google Shape;199;p32"/>
          <p:cNvSpPr txBox="1"/>
          <p:nvPr/>
        </p:nvSpPr>
        <p:spPr>
          <a:xfrm>
            <a:off x="566671" y="3857625"/>
            <a:ext cx="5771400" cy="8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-2540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A2E33"/>
              </a:buClr>
              <a:buSzPts val="1400"/>
              <a:buFont typeface="Century Gothic"/>
              <a:buChar char="●"/>
            </a:pPr>
            <a:r>
              <a:rPr lang="en" sz="1400">
                <a:solidFill>
                  <a:srgbClr val="2A2E3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Si on laisse tomber </a:t>
            </a:r>
            <a:r>
              <a:rPr lang="en">
                <a:solidFill>
                  <a:srgbClr val="2A2E3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exemples avec des données manquantes</a:t>
            </a:r>
            <a:r>
              <a:rPr lang="en" sz="1400">
                <a:solidFill>
                  <a:srgbClr val="2A2E3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, on perd 30 % des données!</a:t>
            </a:r>
            <a:endParaRPr sz="1400">
              <a:solidFill>
                <a:srgbClr val="2A2E3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00" name="Google Shape;20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800" y="1122413"/>
            <a:ext cx="7403081" cy="26209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3"/>
          <p:cNvSpPr txBox="1"/>
          <p:nvPr>
            <p:ph idx="1" type="body"/>
          </p:nvPr>
        </p:nvSpPr>
        <p:spPr>
          <a:xfrm>
            <a:off x="398059" y="1287625"/>
            <a:ext cx="5165400" cy="245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</a:pPr>
            <a:r>
              <a:rPr lang="en" sz="3400"/>
              <a:t>La transformation des données</a:t>
            </a:r>
            <a:endParaRPr sz="1300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4100"/>
              <a:buNone/>
            </a:pPr>
            <a:r>
              <a:t/>
            </a:r>
            <a:endParaRPr sz="34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4100"/>
              <a:buNone/>
            </a:pPr>
            <a:r>
              <a:t/>
            </a:r>
            <a:endParaRPr sz="34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SzPts val="4100"/>
              <a:buNone/>
            </a:pPr>
            <a:r>
              <a:t/>
            </a:r>
            <a:endParaRPr/>
          </a:p>
        </p:txBody>
      </p:sp>
      <p:pic>
        <p:nvPicPr>
          <p:cNvPr id="206" name="Google Shape;20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5844" y="2495475"/>
            <a:ext cx="3487425" cy="19641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175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Transformation de la cible</a:t>
            </a:r>
            <a:endParaRPr/>
          </a:p>
        </p:txBody>
      </p:sp>
      <p:sp>
        <p:nvSpPr>
          <p:cNvPr id="212" name="Google Shape;212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6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3" name="Google Shape;213;p34"/>
          <p:cNvSpPr txBox="1"/>
          <p:nvPr/>
        </p:nvSpPr>
        <p:spPr>
          <a:xfrm>
            <a:off x="696516" y="1494829"/>
            <a:ext cx="126900" cy="9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625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None/>
            </a:pPr>
            <a:r>
              <a:rPr lang="en" sz="2200">
                <a:latin typeface="Trebuchet MS"/>
                <a:ea typeface="Trebuchet MS"/>
                <a:cs typeface="Trebuchet MS"/>
                <a:sym typeface="Trebuchet MS"/>
              </a:rPr>
              <a:t>•</a:t>
            </a:r>
            <a:endParaRPr sz="22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None/>
            </a:pPr>
            <a:r>
              <a:rPr lang="en" sz="2200">
                <a:latin typeface="Trebuchet MS"/>
                <a:ea typeface="Trebuchet MS"/>
                <a:cs typeface="Trebuchet MS"/>
                <a:sym typeface="Trebuchet MS"/>
              </a:rPr>
              <a:t>•</a:t>
            </a:r>
            <a:endParaRPr sz="22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12700" rtl="0" algn="l">
              <a:spcBef>
                <a:spcPts val="19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22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•</a:t>
            </a:r>
            <a:endParaRPr sz="22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14" name="Google Shape;214;p34"/>
          <p:cNvSpPr txBox="1"/>
          <p:nvPr/>
        </p:nvSpPr>
        <p:spPr>
          <a:xfrm>
            <a:off x="1009055" y="1540371"/>
            <a:ext cx="4229100" cy="2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175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Trebuchet MS"/>
                <a:ea typeface="Trebuchet MS"/>
                <a:cs typeface="Trebuchet MS"/>
                <a:sym typeface="Trebuchet MS"/>
              </a:rPr>
              <a:t>Transformation de la variable cible</a:t>
            </a:r>
            <a:endParaRPr sz="15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15" name="Google Shape;215;p34"/>
          <p:cNvSpPr txBox="1"/>
          <p:nvPr/>
        </p:nvSpPr>
        <p:spPr>
          <a:xfrm>
            <a:off x="1009055" y="2015877"/>
            <a:ext cx="7138800" cy="4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550">
            <a:noAutofit/>
          </a:bodyPr>
          <a:lstStyle/>
          <a:p>
            <a:pPr indent="0" lvl="0" marL="12700" marR="0" rtl="0" algn="l">
              <a:lnSpc>
                <a:spcPct val="1006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Trebuchet MS"/>
                <a:ea typeface="Trebuchet MS"/>
                <a:cs typeface="Trebuchet MS"/>
                <a:sym typeface="Trebuchet MS"/>
              </a:rPr>
              <a:t>Utilisez-la lorsque la variable montre une distribution asymétrique pour rendre les résidus plus proches de la "distribution normale" (courbe en cloche).</a:t>
            </a:r>
            <a:br>
              <a:rPr lang="en" sz="1500">
                <a:latin typeface="Trebuchet MS"/>
                <a:ea typeface="Trebuchet MS"/>
                <a:cs typeface="Trebuchet MS"/>
                <a:sym typeface="Trebuchet MS"/>
              </a:rPr>
            </a:br>
            <a:br>
              <a:rPr lang="en" sz="1500"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lang="en" sz="1500">
                <a:latin typeface="Trebuchet MS"/>
                <a:ea typeface="Trebuchet MS"/>
                <a:cs typeface="Trebuchet MS"/>
                <a:sym typeface="Trebuchet MS"/>
              </a:rPr>
              <a:t>Échelle </a:t>
            </a:r>
            <a:r>
              <a:rPr lang="en" sz="1500">
                <a:latin typeface="Trebuchet MS"/>
                <a:ea typeface="Trebuchet MS"/>
                <a:cs typeface="Trebuchet MS"/>
                <a:sym typeface="Trebuchet MS"/>
              </a:rPr>
              <a:t>logarithmique</a:t>
            </a:r>
            <a:r>
              <a:rPr lang="en" sz="1500">
                <a:latin typeface="Trebuchet MS"/>
                <a:ea typeface="Trebuchet MS"/>
                <a:cs typeface="Trebuchet MS"/>
                <a:sym typeface="Trebuchet MS"/>
              </a:rPr>
              <a:t> utile lorsque la cible prendre des valeurs </a:t>
            </a:r>
            <a:r>
              <a:rPr b="1" lang="en" sz="1500">
                <a:latin typeface="Trebuchet MS"/>
                <a:ea typeface="Trebuchet MS"/>
                <a:cs typeface="Trebuchet MS"/>
                <a:sym typeface="Trebuchet MS"/>
              </a:rPr>
              <a:t>très grandes et très petites. </a:t>
            </a:r>
            <a:endParaRPr b="1" sz="15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16" name="Google Shape;216;p34"/>
          <p:cNvSpPr txBox="1"/>
          <p:nvPr/>
        </p:nvSpPr>
        <p:spPr>
          <a:xfrm>
            <a:off x="696516" y="3325862"/>
            <a:ext cx="126900" cy="3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625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Trebuchet MS"/>
                <a:ea typeface="Trebuchet MS"/>
                <a:cs typeface="Trebuchet MS"/>
                <a:sym typeface="Trebuchet MS"/>
              </a:rPr>
              <a:t>•</a:t>
            </a:r>
            <a:endParaRPr sz="22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17" name="Google Shape;217;p34"/>
          <p:cNvSpPr txBox="1"/>
          <p:nvPr/>
        </p:nvSpPr>
        <p:spPr>
          <a:xfrm>
            <a:off x="1009048" y="3371400"/>
            <a:ext cx="6034200" cy="4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175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Trebuchet MS"/>
                <a:ea typeface="Trebuchet MS"/>
                <a:cs typeface="Trebuchet MS"/>
                <a:sym typeface="Trebuchet MS"/>
              </a:rPr>
              <a:t>Principalement utile pour les tâches de régression : peut améliorer l'ajustement du modèle</a:t>
            </a:r>
            <a:endParaRPr sz="15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Trebuchet MS"/>
                <a:ea typeface="Trebuchet MS"/>
                <a:cs typeface="Trebuchet MS"/>
                <a:sym typeface="Trebuchet MS"/>
              </a:rPr>
              <a:t>par exemple, log(x), log(x+1), sqrt(x), sqrt(x+1), etc.</a:t>
            </a:r>
            <a:endParaRPr sz="15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Informations</a:t>
            </a:r>
            <a:endParaRPr/>
          </a:p>
        </p:txBody>
      </p:sp>
      <p:sp>
        <p:nvSpPr>
          <p:cNvPr id="73" name="Google Shape;73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Date butoire DM1 étendue à Mardi MINUIT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- La prochaine fois: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10 points par jour de retard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Date butoire le Lundi 2:00PM deux semaines </a:t>
            </a:r>
            <a:r>
              <a:rPr lang="en"/>
              <a:t>après</a:t>
            </a:r>
            <a:r>
              <a:rPr lang="en"/>
              <a:t> le TD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Le DM 2 va être présenté aujourd'hui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Exemple: Données Ames housing </a:t>
            </a:r>
            <a:endParaRPr/>
          </a:p>
        </p:txBody>
      </p:sp>
      <p:sp>
        <p:nvSpPr>
          <p:cNvPr id="223" name="Google Shape;223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600"/>
              <a:t>source: https://scikit-learn.org/stable/auto_examples/compose/plot_transformed_target.html</a:t>
            </a:r>
            <a:endParaRPr sz="600"/>
          </a:p>
        </p:txBody>
      </p:sp>
      <p:pic>
        <p:nvPicPr>
          <p:cNvPr id="224" name="Google Shape;22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9075" y="1852400"/>
            <a:ext cx="3980274" cy="261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87849" y="1063738"/>
            <a:ext cx="3393549" cy="392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175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Transformations des caractéristiques</a:t>
            </a:r>
            <a:endParaRPr/>
          </a:p>
        </p:txBody>
      </p:sp>
      <p:sp>
        <p:nvSpPr>
          <p:cNvPr id="231" name="Google Shape;231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6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2" name="Google Shape;232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175">
            <a:noAutofit/>
          </a:bodyPr>
          <a:lstStyle/>
          <a:p>
            <a:pPr indent="0" lvl="0" marL="457200" marR="0" rtl="0" algn="l">
              <a:lnSpc>
                <a:spcPct val="1006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79400" lvl="0" marL="1054100" marR="0" rtl="0" algn="l">
              <a:lnSpc>
                <a:spcPct val="100699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rebuchet MS"/>
              <a:buChar char="•"/>
            </a:pPr>
            <a:r>
              <a:rPr lang="en"/>
              <a:t>Même idée.</a:t>
            </a:r>
            <a:endParaRPr/>
          </a:p>
          <a:p>
            <a:pPr indent="-279400" lvl="0" marL="1054100" marR="0" rtl="0" algn="l">
              <a:lnSpc>
                <a:spcPct val="100699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rebuchet MS"/>
              <a:buChar char="•"/>
            </a:pPr>
            <a:r>
              <a:rPr lang="en"/>
              <a:t>Transformation logarithmique (ou transformation log) :</a:t>
            </a:r>
            <a:endParaRPr/>
          </a:p>
          <a:p>
            <a:pPr indent="-279400" lvl="0" marL="1054100" marR="0" rtl="0" algn="l">
              <a:lnSpc>
                <a:spcPct val="100699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rebuchet MS"/>
              <a:buChar char="•"/>
            </a:pPr>
            <a:r>
              <a:rPr lang="en"/>
              <a:t>Cela aide à gérer les données asymétriques qui, après la transformation, deviennent plus proche d'une normale.</a:t>
            </a:r>
            <a:endParaRPr/>
          </a:p>
          <a:p>
            <a:pPr indent="-279400" lvl="0" marL="1054100" marR="0" rtl="0" algn="l">
              <a:lnSpc>
                <a:spcPct val="100699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rebuchet MS"/>
              <a:buChar char="•"/>
            </a:pPr>
            <a:r>
              <a:rPr lang="en"/>
              <a:t>Dans la plupart des cas, l'ordre de grandeur des données change dans la plage des données.</a:t>
            </a:r>
            <a:endParaRPr/>
          </a:p>
          <a:p>
            <a:pPr indent="-279400" lvl="0" marL="1054100" marR="0" rtl="0" algn="l">
              <a:lnSpc>
                <a:spcPct val="100699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2200"/>
              <a:buFont typeface="Trebuchet MS"/>
              <a:buChar char="•"/>
            </a:pPr>
            <a:r>
              <a:rPr lang="en"/>
              <a:t>Cela diminue également l'effet des valeurs aberrantes, en raison de la normalisation des différences de magnitude.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</a:t>
            </a:r>
            <a:endParaRPr/>
          </a:p>
        </p:txBody>
      </p:sp>
      <p:sp>
        <p:nvSpPr>
          <p:cNvPr id="238" name="Google Shape;238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jeu de données Kaggle: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- GDP (produit intérieur brut) et Espérance de vie.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Doit-on transformer une des deux caractéristique?</a:t>
            </a:r>
            <a:endParaRPr/>
          </a:p>
        </p:txBody>
      </p:sp>
      <p:pic>
        <p:nvPicPr>
          <p:cNvPr id="239" name="Google Shape;239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7875" y="2571751"/>
            <a:ext cx="8049776" cy="2521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8"/>
          <p:cNvSpPr txBox="1"/>
          <p:nvPr/>
        </p:nvSpPr>
        <p:spPr>
          <a:xfrm>
            <a:off x="696516" y="1334095"/>
            <a:ext cx="126900" cy="3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625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Trebuchet MS"/>
                <a:ea typeface="Trebuchet MS"/>
                <a:cs typeface="Trebuchet MS"/>
                <a:sym typeface="Trebuchet MS"/>
              </a:rPr>
              <a:t>•</a:t>
            </a:r>
            <a:endParaRPr sz="22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45" name="Google Shape;245;p38"/>
          <p:cNvSpPr txBox="1"/>
          <p:nvPr/>
        </p:nvSpPr>
        <p:spPr>
          <a:xfrm>
            <a:off x="1009055" y="1379637"/>
            <a:ext cx="7214700" cy="7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55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Trebuchet MS"/>
                <a:ea typeface="Trebuchet MS"/>
                <a:cs typeface="Trebuchet MS"/>
                <a:sym typeface="Trebuchet MS"/>
              </a:rPr>
              <a:t>Les données doivent avoir des </a:t>
            </a:r>
            <a:r>
              <a:rPr b="1" lang="en" sz="1200">
                <a:latin typeface="Trebuchet MS"/>
                <a:ea typeface="Trebuchet MS"/>
                <a:cs typeface="Trebuchet MS"/>
                <a:sym typeface="Trebuchet MS"/>
              </a:rPr>
              <a:t>valeurs positives</a:t>
            </a:r>
            <a:r>
              <a:rPr lang="en" sz="1200">
                <a:latin typeface="Trebuchet MS"/>
                <a:ea typeface="Trebuchet MS"/>
                <a:cs typeface="Trebuchet MS"/>
                <a:sym typeface="Trebuchet MS"/>
              </a:rPr>
              <a:t>, sinon vous recevez une erreur. </a:t>
            </a:r>
            <a:br>
              <a:rPr lang="en" sz="1200"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lang="en" sz="1200">
                <a:latin typeface="Trebuchet MS"/>
                <a:ea typeface="Trebuchet MS"/>
                <a:cs typeface="Trebuchet MS"/>
                <a:sym typeface="Trebuchet MS"/>
              </a:rPr>
              <a:t>De plus, si les petites valeurs ne doivent pas être prise en compte vous pouvez ajouter 1 à vos données avant de les transformer.</a:t>
            </a: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Trebuchet MS"/>
                <a:ea typeface="Trebuchet MS"/>
                <a:cs typeface="Trebuchet MS"/>
                <a:sym typeface="Trebuchet MS"/>
              </a:rPr>
              <a:t>Ainsi, vous vous assurez que la sortie de la transformation est positive.</a:t>
            </a: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46" name="Google Shape;246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175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Transformations</a:t>
            </a:r>
            <a:endParaRPr/>
          </a:p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7" name="Google Shape;247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52423" y="2153424"/>
            <a:ext cx="4785476" cy="2899425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6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175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Enc</a:t>
            </a:r>
            <a:r>
              <a:rPr lang="en"/>
              <a:t>odage des caractéristiques</a:t>
            </a:r>
            <a:endParaRPr/>
          </a:p>
        </p:txBody>
      </p:sp>
      <p:sp>
        <p:nvSpPr>
          <p:cNvPr id="254" name="Google Shape;254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6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5" name="Google Shape;255;p39"/>
          <p:cNvSpPr txBox="1"/>
          <p:nvPr/>
        </p:nvSpPr>
        <p:spPr>
          <a:xfrm>
            <a:off x="696516" y="1334095"/>
            <a:ext cx="126900" cy="3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625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Trebuchet MS"/>
                <a:ea typeface="Trebuchet MS"/>
                <a:cs typeface="Trebuchet MS"/>
                <a:sym typeface="Trebuchet MS"/>
              </a:rPr>
              <a:t>•</a:t>
            </a:r>
            <a:endParaRPr sz="22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56" name="Google Shape;256;p39"/>
          <p:cNvSpPr txBox="1"/>
          <p:nvPr/>
        </p:nvSpPr>
        <p:spPr>
          <a:xfrm>
            <a:off x="1009055" y="1379637"/>
            <a:ext cx="7234800" cy="4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550">
            <a:noAutofit/>
          </a:bodyPr>
          <a:lstStyle/>
          <a:p>
            <a:pPr indent="0" lvl="0" marL="12700" marR="0" rtl="0" algn="l">
              <a:lnSpc>
                <a:spcPct val="1006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Trebuchet MS"/>
                <a:ea typeface="Trebuchet MS"/>
                <a:cs typeface="Trebuchet MS"/>
                <a:sym typeface="Trebuchet MS"/>
              </a:rPr>
              <a:t>Transformez les caractéristiques catégorielles en caractéristiques numériques pour fournir des informations plus précises</a:t>
            </a:r>
            <a:endParaRPr sz="15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57" name="Google Shape;257;p39"/>
          <p:cNvSpPr txBox="1"/>
          <p:nvPr/>
        </p:nvSpPr>
        <p:spPr>
          <a:xfrm>
            <a:off x="696516" y="2003822"/>
            <a:ext cx="126900" cy="3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625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Trebuchet MS"/>
                <a:ea typeface="Trebuchet MS"/>
                <a:cs typeface="Trebuchet MS"/>
                <a:sym typeface="Trebuchet MS"/>
              </a:rPr>
              <a:t>•</a:t>
            </a:r>
            <a:endParaRPr sz="22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58" name="Google Shape;258;p39"/>
          <p:cNvSpPr txBox="1"/>
          <p:nvPr/>
        </p:nvSpPr>
        <p:spPr>
          <a:xfrm>
            <a:off x="1009055" y="2049363"/>
            <a:ext cx="7270200" cy="4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550">
            <a:noAutofit/>
          </a:bodyPr>
          <a:lstStyle/>
          <a:p>
            <a:pPr indent="0" lvl="0" marL="12700" marR="0" rtl="0" algn="l">
              <a:lnSpc>
                <a:spcPct val="1006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Trebuchet MS"/>
                <a:ea typeface="Trebuchet MS"/>
                <a:cs typeface="Trebuchet MS"/>
                <a:sym typeface="Trebuchet MS"/>
              </a:rPr>
              <a:t>Aider à capturer explicitement les relations non linéaires et les interactions entre les valeurs des fonctionnalités</a:t>
            </a:r>
            <a:endParaRPr sz="15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59" name="Google Shape;259;p39"/>
          <p:cNvSpPr txBox="1"/>
          <p:nvPr/>
        </p:nvSpPr>
        <p:spPr>
          <a:xfrm>
            <a:off x="696516" y="2673548"/>
            <a:ext cx="126900" cy="3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625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Trebuchet MS"/>
                <a:ea typeface="Trebuchet MS"/>
                <a:cs typeface="Trebuchet MS"/>
                <a:sym typeface="Trebuchet MS"/>
              </a:rPr>
              <a:t>•</a:t>
            </a:r>
            <a:endParaRPr sz="22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60" name="Google Shape;260;p39"/>
          <p:cNvSpPr txBox="1"/>
          <p:nvPr/>
        </p:nvSpPr>
        <p:spPr>
          <a:xfrm>
            <a:off x="1009055" y="2719090"/>
            <a:ext cx="6345900" cy="4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550">
            <a:noAutofit/>
          </a:bodyPr>
          <a:lstStyle/>
          <a:p>
            <a:pPr indent="0" lvl="0" marL="12700" marR="0" rtl="0" algn="l">
              <a:lnSpc>
                <a:spcPct val="1006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Trebuchet MS"/>
                <a:ea typeface="Trebuchet MS"/>
                <a:cs typeface="Trebuchet MS"/>
                <a:sym typeface="Trebuchet MS"/>
              </a:rPr>
              <a:t>La plupart des outils d'apprentissage automatique n'acceptent que des nombres comme entrée, par exemple xgboost, gbm, glmnet, libsvm, liblinear, etc.</a:t>
            </a:r>
            <a:endParaRPr sz="15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Google Shape;26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024" y="1303873"/>
            <a:ext cx="8363051" cy="2383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1"/>
          <p:cNvSpPr txBox="1"/>
          <p:nvPr>
            <p:ph idx="1" type="body"/>
          </p:nvPr>
        </p:nvSpPr>
        <p:spPr>
          <a:xfrm>
            <a:off x="621506" y="1448569"/>
            <a:ext cx="7437300" cy="3477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254000" lvl="0" marL="342900" rtl="0" algn="l">
              <a:spcBef>
                <a:spcPts val="5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Les variables catégoriques contiennent des </a:t>
            </a:r>
            <a:r>
              <a:rPr b="1" lang="en"/>
              <a:t>catégories qui ne sont pas comparables.</a:t>
            </a:r>
            <a:endParaRPr b="1"/>
          </a:p>
          <a:p>
            <a:pPr indent="-254000" lvl="2" marL="10287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P. ex: Property type = [...,...,...] </a:t>
            </a:r>
            <a:endParaRPr/>
          </a:p>
          <a:p>
            <a:pPr indent="-273050" lvl="0" marL="3429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Ces variables sont converties en variables factices binaires. (Encodage à chaud: </a:t>
            </a:r>
            <a:r>
              <a:rPr i="1" lang="en" sz="1700"/>
              <a:t>One-Hot Encoding</a:t>
            </a:r>
            <a:r>
              <a:rPr lang="en" sz="1700"/>
              <a:t>)</a:t>
            </a:r>
            <a:endParaRPr sz="1700"/>
          </a:p>
          <a:p>
            <a:pPr indent="0" lvl="0" marL="3429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254000" lvl="2" marL="10287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Conserve toutes les informations des variables catégoriques.</a:t>
            </a:r>
            <a:endParaRPr/>
          </a:p>
          <a:p>
            <a:pPr indent="-254000" lvl="2" marL="10287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Convient aux modèles linéaires en AA.</a:t>
            </a:r>
            <a:endParaRPr/>
          </a:p>
          <a:p>
            <a:pPr indent="0" lvl="0" marL="10287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54000" lvl="2" marL="10287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■"/>
            </a:pPr>
            <a:r>
              <a:rPr lang="en" sz="1400"/>
              <a:t>Augmente l</a:t>
            </a:r>
            <a:r>
              <a:rPr lang="en"/>
              <a:t>a dimensionnalité </a:t>
            </a:r>
            <a:r>
              <a:rPr lang="en" sz="1400"/>
              <a:t>des variables à traiter.</a:t>
            </a:r>
            <a:endParaRPr sz="1400"/>
          </a:p>
          <a:p>
            <a:pPr indent="-254000" lvl="2" marL="10287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Peut</a:t>
            </a:r>
            <a:r>
              <a:rPr lang="en" sz="1400"/>
              <a:t> introdui</a:t>
            </a:r>
            <a:r>
              <a:rPr lang="en"/>
              <a:t>re</a:t>
            </a:r>
            <a:r>
              <a:rPr lang="en" sz="1400"/>
              <a:t> des informations redondantes.</a:t>
            </a:r>
            <a:endParaRPr sz="1400"/>
          </a:p>
        </p:txBody>
      </p:sp>
      <p:pic>
        <p:nvPicPr>
          <p:cNvPr id="271" name="Google Shape;27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94913" y="2933038"/>
            <a:ext cx="705675" cy="7385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39794" y="3849612"/>
            <a:ext cx="653737" cy="653737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41"/>
          <p:cNvSpPr txBox="1"/>
          <p:nvPr>
            <p:ph type="title"/>
          </p:nvPr>
        </p:nvSpPr>
        <p:spPr>
          <a:xfrm>
            <a:off x="392906" y="431006"/>
            <a:ext cx="7274700" cy="81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</a:pPr>
            <a:r>
              <a:rPr lang="en" sz="2600"/>
              <a:t>Conversion des valeurs catégoriques en valeurs numériques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2"/>
          <p:cNvSpPr/>
          <p:nvPr/>
        </p:nvSpPr>
        <p:spPr>
          <a:xfrm>
            <a:off x="762806" y="4249931"/>
            <a:ext cx="5862600" cy="392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42"/>
          <p:cNvSpPr txBox="1"/>
          <p:nvPr>
            <p:ph idx="1" type="body"/>
          </p:nvPr>
        </p:nvSpPr>
        <p:spPr>
          <a:xfrm>
            <a:off x="392900" y="534175"/>
            <a:ext cx="7409400" cy="4074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 sz="1700"/>
              <a:t>Chaque catégories peut être transformée en </a:t>
            </a:r>
            <a:r>
              <a:rPr b="1" lang="en">
                <a:solidFill>
                  <a:schemeClr val="dk1"/>
                </a:solidFill>
                <a:highlight>
                  <a:schemeClr val="lt1"/>
                </a:highlight>
              </a:rPr>
              <a:t>k</a:t>
            </a:r>
            <a:r>
              <a:rPr b="1" lang="en" sz="1700"/>
              <a:t> </a:t>
            </a:r>
            <a:r>
              <a:rPr lang="en" sz="1700"/>
              <a:t>variables binaires factices (</a:t>
            </a:r>
            <a:r>
              <a:rPr i="1" lang="en" sz="1700"/>
              <a:t>dummy variables</a:t>
            </a:r>
            <a:r>
              <a:rPr lang="en" sz="1700"/>
              <a:t>)</a:t>
            </a:r>
            <a:endParaRPr sz="17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br>
              <a:rPr lang="en" sz="1700"/>
            </a:br>
            <a:r>
              <a:rPr lang="en" sz="1400"/>
              <a:t>Exemple: La couleur bleu est codée comme [0, 0, 1] 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254000" lvl="0" marL="342900" rtl="0" algn="l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Représentation utilisée dans </a:t>
            </a:r>
            <a:endParaRPr sz="1400"/>
          </a:p>
          <a:p>
            <a:pPr indent="-254000" lvl="1" marL="685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Méthodes basées sur des arbres de décision</a:t>
            </a:r>
            <a:endParaRPr sz="1400"/>
          </a:p>
          <a:p>
            <a:pPr indent="-254000" lvl="1" marL="685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Méthodes de régression linéaire utilisant la sélection de variables</a:t>
            </a:r>
            <a:endParaRPr sz="1400"/>
          </a:p>
        </p:txBody>
      </p:sp>
      <p:sp>
        <p:nvSpPr>
          <p:cNvPr id="280" name="Google Shape;280;p42"/>
          <p:cNvSpPr txBox="1"/>
          <p:nvPr/>
        </p:nvSpPr>
        <p:spPr>
          <a:xfrm>
            <a:off x="619200" y="2425969"/>
            <a:ext cx="888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Century Gothic"/>
                <a:ea typeface="Century Gothic"/>
                <a:cs typeface="Century Gothic"/>
                <a:sym typeface="Century Gothic"/>
              </a:rPr>
              <a:t>Valeurs</a:t>
            </a:r>
            <a:endParaRPr sz="11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aphicFrame>
        <p:nvGraphicFramePr>
          <p:cNvPr id="281" name="Google Shape;281;p42"/>
          <p:cNvGraphicFramePr/>
          <p:nvPr/>
        </p:nvGraphicFramePr>
        <p:xfrm>
          <a:off x="1852763" y="184024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{BA23F041-CB08-4D6D-BD1A-851B34438FCC}</a:tableStyleId>
              </a:tblPr>
              <a:tblGrid>
                <a:gridCol w="1190525"/>
              </a:tblGrid>
              <a:tr h="2113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Couleur</a:t>
                      </a:r>
                      <a:endParaRPr b="1" sz="1100"/>
                    </a:p>
                  </a:txBody>
                  <a:tcPr marT="68575" marB="68575" marR="68575" marL="68575">
                    <a:solidFill>
                      <a:srgbClr val="FFFF00"/>
                    </a:solidFill>
                  </a:tcPr>
                </a:tc>
              </a:tr>
              <a:tr h="2113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0000"/>
                          </a:solidFill>
                        </a:rPr>
                        <a:t>Rouge</a:t>
                      </a:r>
                      <a:endParaRPr b="1" sz="1200">
                        <a:solidFill>
                          <a:srgbClr val="FF0000"/>
                        </a:solidFill>
                      </a:endParaRPr>
                    </a:p>
                  </a:txBody>
                  <a:tcPr marT="68575" marB="68575" marR="68575" marL="68575">
                    <a:solidFill>
                      <a:schemeClr val="lt1"/>
                    </a:solidFill>
                  </a:tcPr>
                </a:tc>
              </a:tr>
              <a:tr h="2113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38761D"/>
                          </a:solidFill>
                        </a:rPr>
                        <a:t>Vert</a:t>
                      </a:r>
                      <a:endParaRPr b="1" sz="1200">
                        <a:solidFill>
                          <a:srgbClr val="38761D"/>
                        </a:solidFill>
                      </a:endParaRPr>
                    </a:p>
                  </a:txBody>
                  <a:tcPr marT="68575" marB="68575" marR="68575" marL="68575">
                    <a:solidFill>
                      <a:schemeClr val="lt1"/>
                    </a:solidFill>
                  </a:tcPr>
                </a:tc>
              </a:tr>
              <a:tr h="2113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3C78D8"/>
                          </a:solidFill>
                        </a:rPr>
                        <a:t>Bleu</a:t>
                      </a:r>
                      <a:endParaRPr b="1" sz="1200">
                        <a:solidFill>
                          <a:srgbClr val="3C78D8"/>
                        </a:solidFill>
                      </a:endParaRPr>
                    </a:p>
                  </a:txBody>
                  <a:tcPr marT="68575" marB="68575" marR="68575" marL="68575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282" name="Google Shape;282;p42"/>
          <p:cNvSpPr/>
          <p:nvPr/>
        </p:nvSpPr>
        <p:spPr>
          <a:xfrm>
            <a:off x="1564875" y="2156925"/>
            <a:ext cx="182100" cy="940500"/>
          </a:xfrm>
          <a:prstGeom prst="leftBrace">
            <a:avLst>
              <a:gd fmla="val 50000" name="adj1"/>
              <a:gd fmla="val 48865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42"/>
          <p:cNvSpPr/>
          <p:nvPr/>
        </p:nvSpPr>
        <p:spPr>
          <a:xfrm rot="-5400000">
            <a:off x="2337038" y="1093031"/>
            <a:ext cx="161700" cy="11955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42"/>
          <p:cNvSpPr txBox="1"/>
          <p:nvPr/>
        </p:nvSpPr>
        <p:spPr>
          <a:xfrm>
            <a:off x="5074238" y="1282969"/>
            <a:ext cx="1176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Century Gothic"/>
                <a:ea typeface="Century Gothic"/>
                <a:cs typeface="Century Gothic"/>
                <a:sym typeface="Century Gothic"/>
              </a:rPr>
              <a:t>3 variables</a:t>
            </a:r>
            <a:endParaRPr b="1" sz="12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85" name="Google Shape;285;p42"/>
          <p:cNvSpPr txBox="1"/>
          <p:nvPr/>
        </p:nvSpPr>
        <p:spPr>
          <a:xfrm>
            <a:off x="6272531" y="3263400"/>
            <a:ext cx="16206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Attention</a:t>
            </a:r>
            <a:r>
              <a:rPr lang="en" sz="1200">
                <a:latin typeface="Century Gothic"/>
                <a:ea typeface="Century Gothic"/>
                <a:cs typeface="Century Gothic"/>
                <a:sym typeface="Century Gothic"/>
              </a:rPr>
              <a:t>: Les trois variables r, g et v sont </a:t>
            </a:r>
            <a:r>
              <a:rPr b="1" lang="en" sz="1400">
                <a:latin typeface="Century Gothic"/>
                <a:ea typeface="Century Gothic"/>
                <a:cs typeface="Century Gothic"/>
                <a:sym typeface="Century Gothic"/>
              </a:rPr>
              <a:t>corrélées!</a:t>
            </a:r>
            <a:endParaRPr b="1" sz="14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aphicFrame>
        <p:nvGraphicFramePr>
          <p:cNvPr id="286" name="Google Shape;286;p42"/>
          <p:cNvGraphicFramePr/>
          <p:nvPr/>
        </p:nvGraphicFramePr>
        <p:xfrm>
          <a:off x="3910163" y="184024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{BA23F041-CB08-4D6D-BD1A-851B34438FCC}</a:tableStyleId>
              </a:tblPr>
              <a:tblGrid>
                <a:gridCol w="1190525"/>
                <a:gridCol w="1190525"/>
                <a:gridCol w="1190525"/>
              </a:tblGrid>
              <a:tr h="314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r</a:t>
                      </a:r>
                      <a:endParaRPr b="1" sz="1100"/>
                    </a:p>
                  </a:txBody>
                  <a:tcPr marT="68575" marB="68575" marR="68575" marL="6857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v</a:t>
                      </a:r>
                      <a:endParaRPr b="1" sz="1100"/>
                    </a:p>
                  </a:txBody>
                  <a:tcPr marT="68575" marB="68575" marR="68575" marL="6857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b</a:t>
                      </a:r>
                      <a:endParaRPr b="1" sz="1100"/>
                    </a:p>
                  </a:txBody>
                  <a:tcPr marT="68575" marB="68575" marR="68575" marL="68575">
                    <a:solidFill>
                      <a:srgbClr val="FFFF00"/>
                    </a:solidFill>
                  </a:tcPr>
                </a:tc>
              </a:tr>
              <a:tr h="314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1</a:t>
                      </a:r>
                      <a:endParaRPr sz="1100"/>
                    </a:p>
                  </a:txBody>
                  <a:tcPr marT="68575" marB="68575" marR="68575" marL="68575"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0</a:t>
                      </a:r>
                      <a:endParaRPr sz="1100"/>
                    </a:p>
                  </a:txBody>
                  <a:tcPr marT="68575" marB="68575" marR="68575" marL="68575"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0</a:t>
                      </a:r>
                      <a:endParaRPr sz="1100"/>
                    </a:p>
                  </a:txBody>
                  <a:tcPr marT="68575" marB="68575" marR="68575" marL="68575">
                    <a:solidFill>
                      <a:srgbClr val="A4C2F4"/>
                    </a:solidFill>
                  </a:tcPr>
                </a:tc>
              </a:tr>
              <a:tr h="314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0</a:t>
                      </a:r>
                      <a:endParaRPr sz="1100"/>
                    </a:p>
                  </a:txBody>
                  <a:tcPr marT="68575" marB="68575" marR="68575" marL="68575"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1</a:t>
                      </a:r>
                      <a:endParaRPr sz="1100"/>
                    </a:p>
                  </a:txBody>
                  <a:tcPr marT="68575" marB="68575" marR="68575" marL="68575"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0</a:t>
                      </a:r>
                      <a:endParaRPr sz="1100"/>
                    </a:p>
                  </a:txBody>
                  <a:tcPr marT="68575" marB="68575" marR="68575" marL="68575">
                    <a:solidFill>
                      <a:srgbClr val="A4C2F4"/>
                    </a:solidFill>
                  </a:tcPr>
                </a:tc>
              </a:tr>
              <a:tr h="314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0</a:t>
                      </a:r>
                      <a:endParaRPr sz="1100"/>
                    </a:p>
                  </a:txBody>
                  <a:tcPr marT="68575" marB="68575" marR="68575" marL="68575"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0</a:t>
                      </a:r>
                      <a:endParaRPr sz="1100"/>
                    </a:p>
                  </a:txBody>
                  <a:tcPr marT="68575" marB="68575" marR="68575" marL="68575"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1</a:t>
                      </a:r>
                      <a:endParaRPr sz="1100"/>
                    </a:p>
                  </a:txBody>
                  <a:tcPr marT="68575" marB="68575" marR="68575" marL="68575">
                    <a:solidFill>
                      <a:srgbClr val="A4C2F4"/>
                    </a:solidFill>
                  </a:tcPr>
                </a:tc>
              </a:tr>
            </a:tbl>
          </a:graphicData>
        </a:graphic>
      </p:graphicFrame>
      <p:sp>
        <p:nvSpPr>
          <p:cNvPr id="287" name="Google Shape;287;p42"/>
          <p:cNvSpPr/>
          <p:nvPr/>
        </p:nvSpPr>
        <p:spPr>
          <a:xfrm>
            <a:off x="3353681" y="2418938"/>
            <a:ext cx="337800" cy="323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19050">
            <a:solidFill>
              <a:srgbClr val="ED1C2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42"/>
          <p:cNvSpPr/>
          <p:nvPr/>
        </p:nvSpPr>
        <p:spPr>
          <a:xfrm rot="-5400000">
            <a:off x="5547656" y="-39169"/>
            <a:ext cx="161700" cy="34599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42"/>
          <p:cNvSpPr txBox="1"/>
          <p:nvPr/>
        </p:nvSpPr>
        <p:spPr>
          <a:xfrm>
            <a:off x="1816688" y="1340119"/>
            <a:ext cx="1176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Century Gothic"/>
                <a:ea typeface="Century Gothic"/>
                <a:cs typeface="Century Gothic"/>
                <a:sym typeface="Century Gothic"/>
              </a:rPr>
              <a:t>1 variable</a:t>
            </a:r>
            <a:endParaRPr b="1" sz="12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0" name="Google Shape;290;p42"/>
          <p:cNvSpPr/>
          <p:nvPr/>
        </p:nvSpPr>
        <p:spPr>
          <a:xfrm rot="10800000">
            <a:off x="7622700" y="2156925"/>
            <a:ext cx="182100" cy="940500"/>
          </a:xfrm>
          <a:prstGeom prst="leftBrace">
            <a:avLst>
              <a:gd fmla="val 50000" name="adj1"/>
              <a:gd fmla="val 48865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42"/>
          <p:cNvSpPr txBox="1"/>
          <p:nvPr/>
        </p:nvSpPr>
        <p:spPr>
          <a:xfrm>
            <a:off x="7893206" y="2421619"/>
            <a:ext cx="933600" cy="4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b="1" lang="en" sz="1100">
                <a:latin typeface="Century Gothic"/>
                <a:ea typeface="Century Gothic"/>
                <a:cs typeface="Century Gothic"/>
                <a:sym typeface="Century Gothic"/>
              </a:rPr>
              <a:t>Encodage à chaud</a:t>
            </a:r>
            <a:endParaRPr b="1" sz="11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3"/>
          <p:cNvSpPr/>
          <p:nvPr/>
        </p:nvSpPr>
        <p:spPr>
          <a:xfrm>
            <a:off x="468581" y="3761494"/>
            <a:ext cx="7246500" cy="893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43"/>
          <p:cNvSpPr txBox="1"/>
          <p:nvPr>
            <p:ph type="title"/>
          </p:nvPr>
        </p:nvSpPr>
        <p:spPr>
          <a:xfrm>
            <a:off x="392906" y="431006"/>
            <a:ext cx="7274700" cy="81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Conversion des valeurs ordinales en valeurs numériques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43"/>
          <p:cNvSpPr txBox="1"/>
          <p:nvPr>
            <p:ph idx="1" type="body"/>
          </p:nvPr>
        </p:nvSpPr>
        <p:spPr>
          <a:xfrm>
            <a:off x="392906" y="1620019"/>
            <a:ext cx="8357100" cy="303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/>
              <a:t>Les variables ordinales contiennent des </a:t>
            </a:r>
            <a:r>
              <a:rPr b="1" lang="en"/>
              <a:t>catégories dont l’ordre est important:</a:t>
            </a:r>
            <a:r>
              <a:rPr lang="en"/>
              <a:t> </a:t>
            </a:r>
            <a:endParaRPr/>
          </a:p>
          <a:p>
            <a:pPr indent="-254000" lvl="2" marL="10287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P. ex: </a:t>
            </a:r>
            <a:r>
              <a:rPr lang="en" sz="1400"/>
              <a:t>note</a:t>
            </a:r>
            <a:r>
              <a:rPr lang="en"/>
              <a:t>_</a:t>
            </a:r>
            <a:r>
              <a:rPr lang="en" sz="1400"/>
              <a:t>finale = [A, B, C, D, E] avec</a:t>
            </a:r>
            <a:r>
              <a:rPr lang="en"/>
              <a:t> A &gt; B &gt; C &gt; D &gt; E, eg: surface </a:t>
            </a:r>
            <a:r>
              <a:rPr lang="en"/>
              <a:t>habitable, note d'isolation. 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/>
              <a:t>On les convertit en </a:t>
            </a:r>
            <a:r>
              <a:rPr b="1" lang="en"/>
              <a:t>valeurs entières</a:t>
            </a:r>
            <a:r>
              <a:rPr lang="en"/>
              <a:t> (encodage ordinal)</a:t>
            </a:r>
            <a:endParaRPr/>
          </a:p>
          <a:p>
            <a:pPr indent="-254000" lvl="2" marL="10287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400"/>
              <a:buChar char="■"/>
            </a:pPr>
            <a:r>
              <a:rPr lang="en" sz="1400"/>
              <a:t>note_finale = [0, 1, 2, 3, 4] avec </a:t>
            </a:r>
            <a:r>
              <a:rPr lang="en"/>
              <a:t>A = 4, B = 3, …</a:t>
            </a:r>
            <a:br>
              <a:rPr lang="en"/>
            </a:br>
            <a:endParaRPr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 sz="1400"/>
              <a:t>Représentation utilisée dans </a:t>
            </a:r>
            <a:endParaRPr sz="1400"/>
          </a:p>
          <a:p>
            <a:pPr indent="-222250" lvl="0" marL="342900" rtl="0" algn="l">
              <a:spcBef>
                <a:spcPts val="1200"/>
              </a:spcBef>
              <a:spcAft>
                <a:spcPts val="0"/>
              </a:spcAft>
              <a:buSzPts val="900"/>
              <a:buChar char="●"/>
            </a:pPr>
            <a:r>
              <a:rPr lang="en" sz="1400"/>
              <a:t>Méthodes basées sur des arbres de décision</a:t>
            </a:r>
            <a:endParaRPr sz="1400"/>
          </a:p>
          <a:p>
            <a:pPr indent="-222250" lvl="0" marL="342900" rtl="0" algn="l"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en" sz="1400"/>
              <a:t>Méthodes de régression linéaire si</a:t>
            </a:r>
            <a:endParaRPr sz="1400"/>
          </a:p>
          <a:p>
            <a:pPr indent="-254000" lvl="1" marL="685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Beaucoup de catégories</a:t>
            </a:r>
            <a:endParaRPr sz="1400"/>
          </a:p>
          <a:p>
            <a:pPr indent="-254000" lvl="1" marL="685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Les valeurs numériques implicites des catégories sont distribuées linéairement</a:t>
            </a:r>
            <a:endParaRPr sz="14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175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Encodage de fréquence</a:t>
            </a:r>
            <a:endParaRPr/>
          </a:p>
        </p:txBody>
      </p:sp>
      <p:sp>
        <p:nvSpPr>
          <p:cNvPr id="304" name="Google Shape;304;p44"/>
          <p:cNvSpPr txBox="1"/>
          <p:nvPr/>
        </p:nvSpPr>
        <p:spPr>
          <a:xfrm>
            <a:off x="696516" y="1334095"/>
            <a:ext cx="126900" cy="3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625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Trebuchet MS"/>
                <a:ea typeface="Trebuchet MS"/>
                <a:cs typeface="Trebuchet MS"/>
                <a:sym typeface="Trebuchet MS"/>
              </a:rPr>
              <a:t>•</a:t>
            </a:r>
            <a:endParaRPr sz="22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05" name="Google Shape;305;p44"/>
          <p:cNvSpPr txBox="1"/>
          <p:nvPr/>
        </p:nvSpPr>
        <p:spPr>
          <a:xfrm>
            <a:off x="1009055" y="1379637"/>
            <a:ext cx="7384800" cy="4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550">
            <a:noAutofit/>
          </a:bodyPr>
          <a:lstStyle/>
          <a:p>
            <a:pPr indent="0" lvl="0" marL="12700" marR="0" rtl="0" algn="l">
              <a:lnSpc>
                <a:spcPct val="1006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Trebuchet MS"/>
                <a:ea typeface="Trebuchet MS"/>
                <a:cs typeface="Trebuchet MS"/>
                <a:sym typeface="Trebuchet MS"/>
              </a:rPr>
              <a:t>Encodage des niveaux catégoriels de caractéristiques en valeurs comprises entre 0 et 1 en fonction de leur fréquence relative</a:t>
            </a:r>
            <a:endParaRPr sz="15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12700" marR="0" rtl="0" algn="l">
              <a:lnSpc>
                <a:spcPct val="1006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12700" marR="0" rtl="0" algn="l">
              <a:lnSpc>
                <a:spcPct val="1006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12700" marR="0" rtl="0" algn="l">
              <a:lnSpc>
                <a:spcPct val="1006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12700" marR="0" rtl="0" algn="l">
              <a:lnSpc>
                <a:spcPct val="1006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12700" marR="0" rtl="0" algn="l">
              <a:lnSpc>
                <a:spcPct val="1006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12700" marR="0" rtl="0" algn="l">
              <a:lnSpc>
                <a:spcPct val="1006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12700" marR="0" rtl="0" algn="l">
              <a:lnSpc>
                <a:spcPct val="1006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12700" marR="0" rtl="0" algn="l">
              <a:lnSpc>
                <a:spcPct val="1006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12700" marR="0" rtl="0" algn="l">
              <a:lnSpc>
                <a:spcPct val="1006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12700" marR="0" rtl="0" algn="l">
              <a:lnSpc>
                <a:spcPct val="1006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1006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Trebuchet MS"/>
                <a:ea typeface="Trebuchet MS"/>
                <a:cs typeface="Trebuchet MS"/>
                <a:sym typeface="Trebuchet MS"/>
              </a:rPr>
              <a:t>Utile si: </a:t>
            </a:r>
            <a:r>
              <a:rPr b="1" lang="en" sz="1500">
                <a:latin typeface="Trebuchet MS"/>
                <a:ea typeface="Trebuchet MS"/>
                <a:cs typeface="Trebuchet MS"/>
                <a:sym typeface="Trebuchet MS"/>
              </a:rPr>
              <a:t>Beaucoup de valeurs pour la caractéristique. Ces valeurs ont une fréquence différente. </a:t>
            </a:r>
            <a:br>
              <a:rPr lang="en" sz="1500"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lang="en" sz="1500">
                <a:latin typeface="Trebuchet MS"/>
                <a:ea typeface="Trebuchet MS"/>
                <a:cs typeface="Trebuchet MS"/>
                <a:sym typeface="Trebuchet MS"/>
              </a:rPr>
              <a:t>Example: pays, catégorie de produit au supermarché, </a:t>
            </a:r>
            <a:r>
              <a:rPr b="1" lang="en" sz="1500">
                <a:latin typeface="Trebuchet MS"/>
                <a:ea typeface="Trebuchet MS"/>
                <a:cs typeface="Trebuchet MS"/>
                <a:sym typeface="Trebuchet MS"/>
              </a:rPr>
              <a:t>code postal</a:t>
            </a:r>
            <a:endParaRPr b="1" sz="15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06" name="Google Shape;306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85867" y="2218212"/>
            <a:ext cx="4969886" cy="1922968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6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8"/>
          <p:cNvSpPr txBox="1"/>
          <p:nvPr>
            <p:ph type="title"/>
          </p:nvPr>
        </p:nvSpPr>
        <p:spPr>
          <a:xfrm>
            <a:off x="392906" y="431006"/>
            <a:ext cx="7274700" cy="81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0" lang="en" sz="1700">
                <a:solidFill>
                  <a:srgbClr val="484B4E"/>
                </a:solidFill>
              </a:rPr>
              <a:t>L</a:t>
            </a:r>
            <a:r>
              <a:rPr b="0" lang="en" sz="1600">
                <a:solidFill>
                  <a:srgbClr val="484B4E"/>
                </a:solidFill>
              </a:rPr>
              <a:t>a préparation des données accapare une bonne fraction du temps d'un scientifique des données. </a:t>
            </a:r>
            <a:endParaRPr sz="3200"/>
          </a:p>
        </p:txBody>
      </p:sp>
      <p:pic>
        <p:nvPicPr>
          <p:cNvPr id="79" name="Google Shape;7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024" y="1812173"/>
            <a:ext cx="8363051" cy="2383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175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Regroupement (Binning)</a:t>
            </a:r>
            <a:endParaRPr/>
          </a:p>
        </p:txBody>
      </p:sp>
      <p:sp>
        <p:nvSpPr>
          <p:cNvPr id="313" name="Google Shape;313;p45"/>
          <p:cNvSpPr txBox="1"/>
          <p:nvPr/>
        </p:nvSpPr>
        <p:spPr>
          <a:xfrm>
            <a:off x="696516" y="1334095"/>
            <a:ext cx="126900" cy="3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625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Trebuchet MS"/>
                <a:ea typeface="Trebuchet MS"/>
                <a:cs typeface="Trebuchet MS"/>
                <a:sym typeface="Trebuchet MS"/>
              </a:rPr>
              <a:t>•</a:t>
            </a:r>
            <a:endParaRPr sz="22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14" name="Google Shape;314;p45"/>
          <p:cNvSpPr txBox="1"/>
          <p:nvPr/>
        </p:nvSpPr>
        <p:spPr>
          <a:xfrm>
            <a:off x="1009049" y="1379625"/>
            <a:ext cx="7085400" cy="2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175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Trebuchet MS"/>
                <a:ea typeface="Trebuchet MS"/>
                <a:cs typeface="Trebuchet MS"/>
                <a:sym typeface="Trebuchet MS"/>
              </a:rPr>
              <a:t>Le regroupement peut être appliqué à la fois aux données catégoriques et numériques :</a:t>
            </a:r>
            <a:endParaRPr sz="15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15" name="Google Shape;315;p45"/>
          <p:cNvSpPr txBox="1"/>
          <p:nvPr/>
        </p:nvSpPr>
        <p:spPr>
          <a:xfrm>
            <a:off x="696516" y="2854375"/>
            <a:ext cx="126900" cy="3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625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Trebuchet MS"/>
                <a:ea typeface="Trebuchet MS"/>
                <a:cs typeface="Trebuchet MS"/>
                <a:sym typeface="Trebuchet MS"/>
              </a:rPr>
              <a:t>•</a:t>
            </a:r>
            <a:endParaRPr sz="22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16" name="Google Shape;316;p45"/>
          <p:cNvSpPr txBox="1"/>
          <p:nvPr/>
        </p:nvSpPr>
        <p:spPr>
          <a:xfrm>
            <a:off x="1009055" y="2899916"/>
            <a:ext cx="848100" cy="2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175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Trebuchet MS"/>
                <a:ea typeface="Trebuchet MS"/>
                <a:cs typeface="Trebuchet MS"/>
                <a:sym typeface="Trebuchet MS"/>
              </a:rPr>
              <a:t>Exemple</a:t>
            </a:r>
            <a:endParaRPr sz="15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317" name="Google Shape;317;p45"/>
          <p:cNvGrpSpPr/>
          <p:nvPr/>
        </p:nvGrpSpPr>
        <p:grpSpPr>
          <a:xfrm>
            <a:off x="2543276" y="1683606"/>
            <a:ext cx="3974685" cy="3280550"/>
            <a:chOff x="2600572" y="3155900"/>
            <a:chExt cx="7537806" cy="6221411"/>
          </a:xfrm>
        </p:grpSpPr>
        <p:pic>
          <p:nvPicPr>
            <p:cNvPr id="318" name="Google Shape;318;p4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600572" y="3155900"/>
              <a:ext cx="7537806" cy="27050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9" name="Google Shape;319;p4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839088" y="5895822"/>
              <a:ext cx="7060777" cy="348149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20" name="Google Shape;320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6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46"/>
          <p:cNvSpPr txBox="1"/>
          <p:nvPr/>
        </p:nvSpPr>
        <p:spPr>
          <a:xfrm>
            <a:off x="696516" y="1334095"/>
            <a:ext cx="126900" cy="3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625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Trebuchet MS"/>
                <a:ea typeface="Trebuchet MS"/>
                <a:cs typeface="Trebuchet MS"/>
                <a:sym typeface="Trebuchet MS"/>
              </a:rPr>
              <a:t>•</a:t>
            </a:r>
            <a:endParaRPr sz="22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26" name="Google Shape;326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6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7" name="Google Shape;327;p46"/>
          <p:cNvSpPr txBox="1"/>
          <p:nvPr/>
        </p:nvSpPr>
        <p:spPr>
          <a:xfrm>
            <a:off x="1009050" y="1379625"/>
            <a:ext cx="7664700" cy="4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550">
            <a:noAutofit/>
          </a:bodyPr>
          <a:lstStyle/>
          <a:p>
            <a:pPr indent="0" lvl="0" marL="12700" marR="0" rtl="0" algn="l">
              <a:lnSpc>
                <a:spcPct val="1006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Trebuchet MS"/>
                <a:ea typeface="Trebuchet MS"/>
                <a:cs typeface="Trebuchet MS"/>
                <a:sym typeface="Trebuchet MS"/>
              </a:rPr>
              <a:t>La principale motivation du regroupement (binning) est de rendre le modèle plus robuste et d'éviter le surentraînement, cependant, cela a un coût sur les performances.</a:t>
            </a:r>
            <a:endParaRPr sz="15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28" name="Google Shape;328;p46"/>
          <p:cNvSpPr txBox="1"/>
          <p:nvPr/>
        </p:nvSpPr>
        <p:spPr>
          <a:xfrm>
            <a:off x="696516" y="2003822"/>
            <a:ext cx="126900" cy="3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625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Trebuchet MS"/>
                <a:ea typeface="Trebuchet MS"/>
                <a:cs typeface="Trebuchet MS"/>
                <a:sym typeface="Trebuchet MS"/>
              </a:rPr>
              <a:t>•</a:t>
            </a:r>
            <a:endParaRPr sz="22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29" name="Google Shape;329;p46"/>
          <p:cNvSpPr txBox="1"/>
          <p:nvPr/>
        </p:nvSpPr>
        <p:spPr>
          <a:xfrm>
            <a:off x="1009055" y="2049363"/>
            <a:ext cx="7159500" cy="5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550">
            <a:noAutofit/>
          </a:bodyPr>
          <a:lstStyle/>
          <a:p>
            <a:pPr indent="0" lvl="0" marL="127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Trebuchet MS"/>
                <a:ea typeface="Trebuchet MS"/>
                <a:cs typeface="Trebuchet MS"/>
                <a:sym typeface="Trebuchet MS"/>
              </a:rPr>
              <a:t>Le compromis entre performance et surajustement est le point clé du processus de regroupement.</a:t>
            </a:r>
            <a:endParaRPr sz="15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30" name="Google Shape;330;p46"/>
          <p:cNvSpPr txBox="1"/>
          <p:nvPr/>
        </p:nvSpPr>
        <p:spPr>
          <a:xfrm>
            <a:off x="696516" y="2673548"/>
            <a:ext cx="126900" cy="3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625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Trebuchet MS"/>
                <a:ea typeface="Trebuchet MS"/>
                <a:cs typeface="Trebuchet MS"/>
                <a:sym typeface="Trebuchet MS"/>
              </a:rPr>
              <a:t>•</a:t>
            </a:r>
            <a:endParaRPr sz="22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31" name="Google Shape;331;p46"/>
          <p:cNvSpPr txBox="1"/>
          <p:nvPr/>
        </p:nvSpPr>
        <p:spPr>
          <a:xfrm>
            <a:off x="1009055" y="2725787"/>
            <a:ext cx="7014300" cy="4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550">
            <a:noAutofit/>
          </a:bodyPr>
          <a:lstStyle/>
          <a:p>
            <a:pPr indent="0" lvl="0" marL="12700" marR="0" rtl="0" algn="l">
              <a:lnSpc>
                <a:spcPct val="1006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Trebuchet MS"/>
                <a:ea typeface="Trebuchet MS"/>
                <a:cs typeface="Trebuchet MS"/>
                <a:sym typeface="Trebuchet MS"/>
              </a:rPr>
              <a:t>Regroupement numérique : le regroupement peut être redondant en raison de son effet sur les performances du modèle.</a:t>
            </a:r>
            <a:endParaRPr sz="15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32" name="Google Shape;332;p46"/>
          <p:cNvSpPr txBox="1"/>
          <p:nvPr/>
        </p:nvSpPr>
        <p:spPr>
          <a:xfrm>
            <a:off x="696516" y="3343275"/>
            <a:ext cx="126900" cy="3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625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Trebuchet MS"/>
                <a:ea typeface="Trebuchet MS"/>
                <a:cs typeface="Trebuchet MS"/>
                <a:sym typeface="Trebuchet MS"/>
              </a:rPr>
              <a:t>•</a:t>
            </a:r>
            <a:endParaRPr sz="22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33" name="Google Shape;333;p46"/>
          <p:cNvSpPr txBox="1"/>
          <p:nvPr/>
        </p:nvSpPr>
        <p:spPr>
          <a:xfrm>
            <a:off x="1009055" y="3395514"/>
            <a:ext cx="7092000" cy="7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550">
            <a:noAutofit/>
          </a:bodyPr>
          <a:lstStyle/>
          <a:p>
            <a:pPr indent="0" lvl="0" marL="12700" marR="0" rtl="0" algn="l">
              <a:lnSpc>
                <a:spcPct val="1006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Regroupement</a:t>
            </a:r>
            <a:r>
              <a:rPr lang="en" sz="1500">
                <a:latin typeface="Trebuchet MS"/>
                <a:ea typeface="Trebuchet MS"/>
                <a:cs typeface="Trebuchet MS"/>
                <a:sym typeface="Trebuchet MS"/>
              </a:rPr>
              <a:t> catégorique : les étiquettes à basses fréquences affectent probablement négativement la robustesse des modèles statistiques. Ainsi, l'attribution d'une catégorie générale à ces valeurs moins fréquentes permet de conserver la robustesse du modèle.</a:t>
            </a:r>
            <a:endParaRPr sz="15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34" name="Google Shape;334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175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Regroupement (binning) 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175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Encodage moyen d'étiquette</a:t>
            </a:r>
            <a:endParaRPr/>
          </a:p>
        </p:txBody>
      </p:sp>
      <p:sp>
        <p:nvSpPr>
          <p:cNvPr id="340" name="Google Shape;340;p47"/>
          <p:cNvSpPr txBox="1"/>
          <p:nvPr/>
        </p:nvSpPr>
        <p:spPr>
          <a:xfrm>
            <a:off x="696516" y="1334095"/>
            <a:ext cx="126900" cy="3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625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Trebuchet MS"/>
                <a:ea typeface="Trebuchet MS"/>
                <a:cs typeface="Trebuchet MS"/>
                <a:sym typeface="Trebuchet MS"/>
              </a:rPr>
              <a:t>•</a:t>
            </a:r>
            <a:endParaRPr sz="22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41" name="Google Shape;341;p47"/>
          <p:cNvSpPr txBox="1"/>
          <p:nvPr/>
        </p:nvSpPr>
        <p:spPr>
          <a:xfrm>
            <a:off x="1009055" y="1379637"/>
            <a:ext cx="7207200" cy="4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550">
            <a:noAutofit/>
          </a:bodyPr>
          <a:lstStyle/>
          <a:p>
            <a:pPr indent="0" lvl="0" marL="12700" marR="0" rtl="0" algn="l">
              <a:lnSpc>
                <a:spcPct val="1006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Trebuchet MS"/>
                <a:ea typeface="Trebuchet MS"/>
                <a:cs typeface="Trebuchet MS"/>
                <a:sym typeface="Trebuchet MS"/>
              </a:rPr>
              <a:t>Au lieu d'encoder des variables catégoriques et d'</a:t>
            </a:r>
            <a:r>
              <a:rPr b="1" lang="en" sz="1500">
                <a:latin typeface="Trebuchet MS"/>
                <a:ea typeface="Trebuchet MS"/>
                <a:cs typeface="Trebuchet MS"/>
                <a:sym typeface="Trebuchet MS"/>
              </a:rPr>
              <a:t>augmenter le nombre de caractéristiques</a:t>
            </a:r>
            <a:r>
              <a:rPr lang="en" sz="1500">
                <a:latin typeface="Trebuchet MS"/>
                <a:ea typeface="Trebuchet MS"/>
                <a:cs typeface="Trebuchet MS"/>
                <a:sym typeface="Trebuchet MS"/>
              </a:rPr>
              <a:t>, nous pouvons encoder chaque niveau comme la moyenne de la réponse.</a:t>
            </a:r>
            <a:endParaRPr sz="15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42" name="Google Shape;342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95958" y="2244721"/>
            <a:ext cx="5458191" cy="1758505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6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4" name="Google Shape;344;p47"/>
          <p:cNvSpPr txBox="1"/>
          <p:nvPr/>
        </p:nvSpPr>
        <p:spPr>
          <a:xfrm>
            <a:off x="689375" y="4068375"/>
            <a:ext cx="61722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Idée : Donner directement les informations pertinentes au modèle ! Problème : </a:t>
            </a:r>
            <a:r>
              <a:rPr b="1" lang="en"/>
              <a:t>peut conduire à du surapprentissage et à des bias!!!</a:t>
            </a:r>
            <a:endParaRPr b="1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48"/>
          <p:cNvSpPr txBox="1"/>
          <p:nvPr/>
        </p:nvSpPr>
        <p:spPr>
          <a:xfrm>
            <a:off x="696516" y="1334095"/>
            <a:ext cx="126900" cy="3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625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Trebuchet MS"/>
                <a:ea typeface="Trebuchet MS"/>
                <a:cs typeface="Trebuchet MS"/>
                <a:sym typeface="Trebuchet MS"/>
              </a:rPr>
              <a:t>•</a:t>
            </a:r>
            <a:endParaRPr sz="22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50" name="Google Shape;350;p48"/>
          <p:cNvSpPr txBox="1"/>
          <p:nvPr/>
        </p:nvSpPr>
        <p:spPr>
          <a:xfrm>
            <a:off x="1009055" y="1379637"/>
            <a:ext cx="7166700" cy="4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550">
            <a:noAutofit/>
          </a:bodyPr>
          <a:lstStyle/>
          <a:p>
            <a:pPr indent="0" lvl="0" marL="12700" marR="0" rtl="0" algn="l">
              <a:lnSpc>
                <a:spcPct val="1006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Trebuchet MS"/>
                <a:ea typeface="Trebuchet MS"/>
                <a:cs typeface="Trebuchet MS"/>
                <a:sym typeface="Trebuchet MS"/>
              </a:rPr>
              <a:t>Il est préférable de calculer la moyenne pondérée de la moyenne globale de l'ensemble d'apprentissage et de la moyenne du niveau :</a:t>
            </a:r>
            <a:endParaRPr sz="15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51" name="Google Shape;351;p48"/>
          <p:cNvSpPr txBox="1"/>
          <p:nvPr/>
        </p:nvSpPr>
        <p:spPr>
          <a:xfrm>
            <a:off x="696516" y="2954834"/>
            <a:ext cx="126900" cy="3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625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Trebuchet MS"/>
                <a:ea typeface="Trebuchet MS"/>
                <a:cs typeface="Trebuchet MS"/>
                <a:sym typeface="Trebuchet MS"/>
              </a:rPr>
              <a:t>•</a:t>
            </a:r>
            <a:endParaRPr sz="22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52" name="Google Shape;352;p48"/>
          <p:cNvSpPr txBox="1"/>
          <p:nvPr/>
        </p:nvSpPr>
        <p:spPr>
          <a:xfrm>
            <a:off x="1009055" y="3000375"/>
            <a:ext cx="7385400" cy="9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550">
            <a:noAutofit/>
          </a:bodyPr>
          <a:lstStyle/>
          <a:p>
            <a:pPr indent="0" lvl="0" marL="12700" marR="0" rtl="0" algn="l">
              <a:lnSpc>
                <a:spcPct val="1006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Trebuchet MS"/>
                <a:ea typeface="Trebuchet MS"/>
                <a:cs typeface="Trebuchet MS"/>
                <a:sym typeface="Trebuchet MS"/>
              </a:rPr>
              <a:t>Les pondérations sont basées sur la fréquence des niveaux, c'est-à-dire que si une catégorie n'apparaît que quelques fois dans l'ensemble de données, sa valeur codée sera proche de la moyenne globale au lieu de la moyenne de ce niveau.</a:t>
            </a:r>
            <a:endParaRPr sz="15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12700" marR="0" rtl="0" algn="l">
              <a:lnSpc>
                <a:spcPct val="1006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Trebuchet MS"/>
                <a:ea typeface="Trebuchet MS"/>
                <a:cs typeface="Trebuchet MS"/>
                <a:sym typeface="Trebuchet MS"/>
              </a:rPr>
              <a:t>n : nombre d'exemple dans la catégorie</a:t>
            </a:r>
            <a:endParaRPr sz="15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53" name="Google Shape;353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175">
            <a:noAutofit/>
          </a:bodyPr>
          <a:lstStyle/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/>
              <a:t>Encodage moyen d'étiquette</a:t>
            </a:r>
            <a:endParaRPr/>
          </a:p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54" name="Google Shape;354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26611" y="2116702"/>
            <a:ext cx="4674691" cy="264542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6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175">
            <a:noAutofit/>
          </a:bodyPr>
          <a:lstStyle/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/>
              <a:t>Encodage moyen d'étiquette</a:t>
            </a:r>
            <a:endParaRPr/>
          </a:p>
          <a:p>
            <a:pPr indent="-1079500" lvl="0" marL="1092200" marR="0" rtl="0" algn="l">
              <a:lnSpc>
                <a:spcPct val="12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Fonction de lissage 𝝀</a:t>
            </a:r>
            <a:endParaRPr/>
          </a:p>
        </p:txBody>
      </p:sp>
      <p:pic>
        <p:nvPicPr>
          <p:cNvPr id="361" name="Google Shape;361;p49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92170" y="1572367"/>
            <a:ext cx="5167152" cy="2440837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6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175">
            <a:noAutofit/>
          </a:bodyPr>
          <a:lstStyle/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Encodage moyen d'étiquette: </a:t>
            </a:r>
            <a:r>
              <a:rPr lang="en"/>
              <a:t>Lissage</a:t>
            </a:r>
            <a:endParaRPr/>
          </a:p>
        </p:txBody>
      </p:sp>
      <p:pic>
        <p:nvPicPr>
          <p:cNvPr id="368" name="Google Shape;368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4082" y="1345027"/>
            <a:ext cx="5960578" cy="2945094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6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175">
            <a:noAutofit/>
          </a:bodyPr>
          <a:lstStyle/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Encodage moyen d'étiquette:</a:t>
            </a:r>
            <a:r>
              <a:rPr lang="en"/>
              <a:t> </a:t>
            </a:r>
            <a:br>
              <a:rPr lang="en"/>
            </a:br>
            <a:r>
              <a:rPr lang="en"/>
              <a:t>schéma leave-one-out</a:t>
            </a:r>
            <a:endParaRPr/>
          </a:p>
        </p:txBody>
      </p:sp>
      <p:sp>
        <p:nvSpPr>
          <p:cNvPr id="375" name="Google Shape;375;p51"/>
          <p:cNvSpPr txBox="1"/>
          <p:nvPr/>
        </p:nvSpPr>
        <p:spPr>
          <a:xfrm>
            <a:off x="696516" y="1334095"/>
            <a:ext cx="126900" cy="3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625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Trebuchet MS"/>
                <a:ea typeface="Trebuchet MS"/>
                <a:cs typeface="Trebuchet MS"/>
                <a:sym typeface="Trebuchet MS"/>
              </a:rPr>
              <a:t>•</a:t>
            </a:r>
            <a:endParaRPr sz="22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76" name="Google Shape;376;p51"/>
          <p:cNvSpPr txBox="1"/>
          <p:nvPr/>
        </p:nvSpPr>
        <p:spPr>
          <a:xfrm>
            <a:off x="1009055" y="1379637"/>
            <a:ext cx="5368500" cy="2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175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Trebuchet MS"/>
                <a:ea typeface="Trebuchet MS"/>
                <a:cs typeface="Trebuchet MS"/>
                <a:sym typeface="Trebuchet MS"/>
              </a:rPr>
              <a:t>Pour éviter le surapprentissage, nous pourrions utiliser le schéma leave-one-out</a:t>
            </a:r>
            <a:endParaRPr sz="15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77" name="Google Shape;377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8043" y="2100862"/>
            <a:ext cx="5220019" cy="1980102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6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175">
            <a:noAutofit/>
          </a:bodyPr>
          <a:lstStyle/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Encodage moyen d'étiquette:</a:t>
            </a:r>
            <a:r>
              <a:rPr lang="en"/>
              <a:t> schéma leave-one-out</a:t>
            </a:r>
            <a:endParaRPr/>
          </a:p>
        </p:txBody>
      </p:sp>
      <p:sp>
        <p:nvSpPr>
          <p:cNvPr id="384" name="Google Shape;384;p52"/>
          <p:cNvSpPr txBox="1"/>
          <p:nvPr/>
        </p:nvSpPr>
        <p:spPr>
          <a:xfrm>
            <a:off x="696516" y="1334095"/>
            <a:ext cx="126900" cy="3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625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Trebuchet MS"/>
                <a:ea typeface="Trebuchet MS"/>
                <a:cs typeface="Trebuchet MS"/>
                <a:sym typeface="Trebuchet MS"/>
              </a:rPr>
              <a:t>•</a:t>
            </a:r>
            <a:endParaRPr sz="22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85" name="Google Shape;385;p52"/>
          <p:cNvSpPr txBox="1"/>
          <p:nvPr/>
        </p:nvSpPr>
        <p:spPr>
          <a:xfrm>
            <a:off x="1009055" y="1379637"/>
            <a:ext cx="5368500" cy="2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175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Trebuchet MS"/>
                <a:ea typeface="Trebuchet MS"/>
                <a:cs typeface="Trebuchet MS"/>
                <a:sym typeface="Trebuchet MS"/>
              </a:rPr>
              <a:t>Pour éviter le surajustement, nous pourrions utiliser le schéma leave-one-out</a:t>
            </a:r>
            <a:endParaRPr sz="15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86" name="Google Shape;386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0816" y="2060371"/>
            <a:ext cx="5216832" cy="1978893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6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175">
            <a:noAutofit/>
          </a:bodyPr>
          <a:lstStyle/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Encodage moyen d'étiquette:</a:t>
            </a:r>
            <a:r>
              <a:rPr lang="en"/>
              <a:t> schéma leave-one-out</a:t>
            </a:r>
            <a:endParaRPr/>
          </a:p>
        </p:txBody>
      </p:sp>
      <p:sp>
        <p:nvSpPr>
          <p:cNvPr id="393" name="Google Shape;393;p53"/>
          <p:cNvSpPr txBox="1"/>
          <p:nvPr/>
        </p:nvSpPr>
        <p:spPr>
          <a:xfrm>
            <a:off x="696516" y="1334095"/>
            <a:ext cx="126900" cy="3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625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Trebuchet MS"/>
                <a:ea typeface="Trebuchet MS"/>
                <a:cs typeface="Trebuchet MS"/>
                <a:sym typeface="Trebuchet MS"/>
              </a:rPr>
              <a:t>•</a:t>
            </a:r>
            <a:endParaRPr sz="22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94" name="Google Shape;394;p53"/>
          <p:cNvSpPr txBox="1"/>
          <p:nvPr/>
        </p:nvSpPr>
        <p:spPr>
          <a:xfrm>
            <a:off x="1009055" y="1379637"/>
            <a:ext cx="5368500" cy="2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175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Trebuchet MS"/>
                <a:ea typeface="Trebuchet MS"/>
                <a:cs typeface="Trebuchet MS"/>
                <a:sym typeface="Trebuchet MS"/>
              </a:rPr>
              <a:t>Pour éviter le surajustement, nous pourrions utiliser le schéma leave-one-out</a:t>
            </a:r>
            <a:endParaRPr sz="15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95" name="Google Shape;395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48405" y="2130027"/>
            <a:ext cx="5289355" cy="2006403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p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6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175">
            <a:noAutofit/>
          </a:bodyPr>
          <a:lstStyle/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Encodage moyen d'étiquette:</a:t>
            </a:r>
            <a:r>
              <a:rPr lang="en"/>
              <a:t> schéma leave-one-out</a:t>
            </a:r>
            <a:endParaRPr/>
          </a:p>
        </p:txBody>
      </p:sp>
      <p:sp>
        <p:nvSpPr>
          <p:cNvPr id="402" name="Google Shape;402;p54"/>
          <p:cNvSpPr txBox="1"/>
          <p:nvPr/>
        </p:nvSpPr>
        <p:spPr>
          <a:xfrm>
            <a:off x="696516" y="1334095"/>
            <a:ext cx="126900" cy="3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625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Trebuchet MS"/>
                <a:ea typeface="Trebuchet MS"/>
                <a:cs typeface="Trebuchet MS"/>
                <a:sym typeface="Trebuchet MS"/>
              </a:rPr>
              <a:t>•</a:t>
            </a:r>
            <a:endParaRPr sz="22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03" name="Google Shape;403;p54"/>
          <p:cNvSpPr txBox="1"/>
          <p:nvPr/>
        </p:nvSpPr>
        <p:spPr>
          <a:xfrm>
            <a:off x="1009055" y="1379637"/>
            <a:ext cx="5368500" cy="2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175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Trebuchet MS"/>
                <a:ea typeface="Trebuchet MS"/>
                <a:cs typeface="Trebuchet MS"/>
                <a:sym typeface="Trebuchet MS"/>
              </a:rPr>
              <a:t>Pour éviter le surajustement, nous pourrions utiliser le schéma leave-one-out</a:t>
            </a:r>
            <a:endParaRPr sz="15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404" name="Google Shape;404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9595" y="2106792"/>
            <a:ext cx="4979620" cy="1888912"/>
          </a:xfrm>
          <a:prstGeom prst="rect">
            <a:avLst/>
          </a:prstGeom>
          <a:noFill/>
          <a:ln>
            <a:noFill/>
          </a:ln>
        </p:spPr>
      </p:pic>
      <p:sp>
        <p:nvSpPr>
          <p:cNvPr id="405" name="Google Shape;405;p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6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Qu'est-ce qu'une caractéristique ?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175">
            <a:noAutofit/>
          </a:bodyPr>
          <a:lstStyle/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Encodage moyen d'étiquette:</a:t>
            </a:r>
            <a:r>
              <a:rPr lang="en"/>
              <a:t> schéma leave-one-out</a:t>
            </a:r>
            <a:endParaRPr/>
          </a:p>
        </p:txBody>
      </p:sp>
      <p:sp>
        <p:nvSpPr>
          <p:cNvPr id="411" name="Google Shape;411;p55"/>
          <p:cNvSpPr txBox="1"/>
          <p:nvPr/>
        </p:nvSpPr>
        <p:spPr>
          <a:xfrm>
            <a:off x="696516" y="1334095"/>
            <a:ext cx="126900" cy="3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625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Trebuchet MS"/>
                <a:ea typeface="Trebuchet MS"/>
                <a:cs typeface="Trebuchet MS"/>
                <a:sym typeface="Trebuchet MS"/>
              </a:rPr>
              <a:t>•</a:t>
            </a:r>
            <a:endParaRPr sz="22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12" name="Google Shape;412;p55"/>
          <p:cNvSpPr txBox="1"/>
          <p:nvPr/>
        </p:nvSpPr>
        <p:spPr>
          <a:xfrm>
            <a:off x="1009055" y="1379637"/>
            <a:ext cx="5368500" cy="2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175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Trebuchet MS"/>
                <a:ea typeface="Trebuchet MS"/>
                <a:cs typeface="Trebuchet MS"/>
                <a:sym typeface="Trebuchet MS"/>
              </a:rPr>
              <a:t>Pour éviter le surajustement, nous pourrions utiliser le schéma leave-one-out</a:t>
            </a:r>
            <a:endParaRPr sz="15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413" name="Google Shape;413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5375" y="2125169"/>
            <a:ext cx="4800880" cy="1821110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Google Shape;414;p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6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/>
              <a:t>Encodage moyen d'étiquette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p56"/>
          <p:cNvSpPr txBox="1"/>
          <p:nvPr/>
        </p:nvSpPr>
        <p:spPr>
          <a:xfrm>
            <a:off x="1365150" y="1392725"/>
            <a:ext cx="5925000" cy="26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50">
                <a:solidFill>
                  <a:schemeClr val="dk1"/>
                </a:solidFill>
              </a:rPr>
              <a:t>Quand l'utiliser?</a:t>
            </a:r>
            <a:endParaRPr sz="1050">
              <a:solidFill>
                <a:schemeClr val="dk1"/>
              </a:solidFill>
              <a:highlight>
                <a:srgbClr val="EBF9FF"/>
              </a:highlight>
            </a:endParaRPr>
          </a:p>
          <a:p>
            <a:pPr indent="-295275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50"/>
              <a:buChar char="●"/>
            </a:pPr>
            <a:r>
              <a:rPr b="1" lang="en" sz="1050" u="sng">
                <a:solidFill>
                  <a:schemeClr val="dk1"/>
                </a:solidFill>
              </a:rPr>
              <a:t>Caractéristiques à cardinalité élevée :</a:t>
            </a:r>
            <a:r>
              <a:rPr b="1" lang="en" sz="1050">
                <a:solidFill>
                  <a:schemeClr val="dk1"/>
                </a:solidFill>
              </a:rPr>
              <a:t> </a:t>
            </a:r>
            <a:endParaRPr b="1" sz="1050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lphaLcPeriod"/>
            </a:pPr>
            <a:r>
              <a:rPr lang="en" sz="1050">
                <a:solidFill>
                  <a:schemeClr val="dk1"/>
                </a:solidFill>
              </a:rPr>
              <a:t>caractéristique avec un </a:t>
            </a:r>
            <a:r>
              <a:rPr b="1" lang="en" sz="1050">
                <a:solidFill>
                  <a:schemeClr val="dk1"/>
                </a:solidFill>
              </a:rPr>
              <a:t>grand nombre de catégorie</a:t>
            </a:r>
            <a:r>
              <a:rPr lang="en" sz="1050">
                <a:solidFill>
                  <a:schemeClr val="dk1"/>
                </a:solidFill>
              </a:rPr>
              <a:t>s peut être difficile à encoder : one-hot génère trop de fonctionnalités </a:t>
            </a:r>
            <a:endParaRPr sz="1050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lphaLcPeriod"/>
            </a:pPr>
            <a:r>
              <a:rPr lang="en" sz="1050">
                <a:solidFill>
                  <a:schemeClr val="dk1"/>
                </a:solidFill>
              </a:rPr>
              <a:t>Un encodage cible dérive des nombres pour les catégories à l'aide de la propriété la plus importante de l'entité : </a:t>
            </a:r>
            <a:r>
              <a:rPr b="1" lang="en" sz="1050">
                <a:solidFill>
                  <a:schemeClr val="dk1"/>
                </a:solidFill>
              </a:rPr>
              <a:t>sa relation avec la cible.</a:t>
            </a:r>
            <a:endParaRPr b="1" sz="1050">
              <a:solidFill>
                <a:schemeClr val="dk1"/>
              </a:solidFill>
            </a:endParaRPr>
          </a:p>
          <a:p>
            <a:pPr indent="-2952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Char char="●"/>
            </a:pPr>
            <a:r>
              <a:rPr b="1" lang="en" sz="1050" u="sng">
                <a:solidFill>
                  <a:schemeClr val="dk1"/>
                </a:solidFill>
              </a:rPr>
              <a:t>Caractéristiques motivées par le domaine :</a:t>
            </a:r>
            <a:r>
              <a:rPr b="1" lang="en" sz="1050">
                <a:solidFill>
                  <a:schemeClr val="dk1"/>
                </a:solidFill>
              </a:rPr>
              <a:t> </a:t>
            </a:r>
            <a:r>
              <a:rPr lang="en" sz="1050">
                <a:solidFill>
                  <a:schemeClr val="dk1"/>
                </a:solidFill>
              </a:rPr>
              <a:t>par expérience, vous pourriez soupçonner qu'une caractéristique catégorique devrait être importante même </a:t>
            </a:r>
            <a:r>
              <a:rPr b="1" lang="en" sz="1050">
                <a:solidFill>
                  <a:schemeClr val="dk1"/>
                </a:solidFill>
              </a:rPr>
              <a:t>l'algorithme d'apprentissage a du mal à l'utiliser. </a:t>
            </a:r>
            <a:endParaRPr b="1" sz="1050">
              <a:solidFill>
                <a:schemeClr val="dk1"/>
              </a:solidFill>
            </a:endParaRPr>
          </a:p>
          <a:p>
            <a:pPr indent="-2952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Char char="●"/>
            </a:pPr>
            <a:r>
              <a:rPr lang="en" sz="1050">
                <a:solidFill>
                  <a:schemeClr val="dk1"/>
                </a:solidFill>
              </a:rPr>
              <a:t>Un encodage cible peut aider à révéler le véritable caractère informatif d'une caractéristique.</a:t>
            </a:r>
            <a:endParaRPr sz="105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300"/>
              </a:spcAft>
              <a:buNone/>
            </a:pPr>
            <a:r>
              <a:t/>
            </a:r>
            <a:endParaRPr b="1" sz="105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426" name="Google Shape;426;p57"/>
          <p:cNvSpPr txBox="1"/>
          <p:nvPr>
            <p:ph idx="1" type="body"/>
          </p:nvPr>
        </p:nvSpPr>
        <p:spPr>
          <a:xfrm>
            <a:off x="311700" y="1152475"/>
            <a:ext cx="8520600" cy="390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Transformation logarithmique quand les ordres de grandeurs sont important.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- Trois grand types d'encodage de caractéristiques catégoriques: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Encodage à chaud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super flexible mais augmente la </a:t>
            </a:r>
            <a:r>
              <a:rPr lang="en"/>
              <a:t>dimensionnalité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Exemple: type de propriété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Encodage en valeur ordinale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prend peu de place mais </a:t>
            </a:r>
            <a:r>
              <a:rPr lang="en"/>
              <a:t>suppose</a:t>
            </a:r>
            <a:r>
              <a:rPr lang="en"/>
              <a:t> un ordre entres les caractéristiques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Exemple: note d'isolation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Encodage moyen d'étiquette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Prend peu de place mais peut créer des biais et du </a:t>
            </a:r>
            <a:r>
              <a:rPr lang="en"/>
              <a:t>sur-apprentissage</a:t>
            </a:r>
            <a:r>
              <a:rPr lang="en"/>
              <a:t>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Exemple: code-postal.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32" name="Google Shape;432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024" y="1812173"/>
            <a:ext cx="8363051" cy="2383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0"/>
          <p:cNvSpPr txBox="1"/>
          <p:nvPr>
            <p:ph type="title"/>
          </p:nvPr>
        </p:nvSpPr>
        <p:spPr>
          <a:xfrm>
            <a:off x="27475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520"/>
              <a:t>Qu'est-ce qu'une caractéristique ?</a:t>
            </a:r>
            <a:endParaRPr sz="2520"/>
          </a:p>
        </p:txBody>
      </p:sp>
      <p:pic>
        <p:nvPicPr>
          <p:cNvPr id="90" name="Google Shape;90;p20"/>
          <p:cNvPicPr preferRelativeResize="0"/>
          <p:nvPr/>
        </p:nvPicPr>
        <p:blipFill rotWithShape="1">
          <a:blip r:embed="rId3">
            <a:alphaModFix/>
          </a:blip>
          <a:srcRect b="0" l="0" r="31777" t="0"/>
          <a:stretch/>
        </p:blipFill>
        <p:spPr>
          <a:xfrm>
            <a:off x="2562086" y="1183488"/>
            <a:ext cx="2757975" cy="2351612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3350" y="1714500"/>
            <a:ext cx="1419100" cy="28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20"/>
          <p:cNvPicPr preferRelativeResize="0"/>
          <p:nvPr/>
        </p:nvPicPr>
        <p:blipFill rotWithShape="1">
          <a:blip r:embed="rId3">
            <a:alphaModFix/>
          </a:blip>
          <a:srcRect b="0" l="69854" r="0" t="0"/>
          <a:stretch/>
        </p:blipFill>
        <p:spPr>
          <a:xfrm>
            <a:off x="5597275" y="1714492"/>
            <a:ext cx="1529150" cy="2950621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20"/>
          <p:cNvSpPr/>
          <p:nvPr/>
        </p:nvSpPr>
        <p:spPr>
          <a:xfrm>
            <a:off x="2490650" y="3614350"/>
            <a:ext cx="2907600" cy="231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20"/>
          <p:cNvSpPr txBox="1"/>
          <p:nvPr/>
        </p:nvSpPr>
        <p:spPr>
          <a:xfrm>
            <a:off x="3002663" y="3845950"/>
            <a:ext cx="1876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Quelques calculs</a:t>
            </a:r>
            <a:endParaRPr/>
          </a:p>
        </p:txBody>
      </p:sp>
      <p:sp>
        <p:nvSpPr>
          <p:cNvPr id="95" name="Google Shape;95;p20"/>
          <p:cNvSpPr txBox="1"/>
          <p:nvPr/>
        </p:nvSpPr>
        <p:spPr>
          <a:xfrm>
            <a:off x="695075" y="4668525"/>
            <a:ext cx="1367100" cy="4002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Entrée : x</a:t>
            </a:r>
            <a:endParaRPr/>
          </a:p>
        </p:txBody>
      </p:sp>
      <p:sp>
        <p:nvSpPr>
          <p:cNvPr id="96" name="Google Shape;96;p20"/>
          <p:cNvSpPr txBox="1"/>
          <p:nvPr/>
        </p:nvSpPr>
        <p:spPr>
          <a:xfrm>
            <a:off x="4765725" y="4668525"/>
            <a:ext cx="3133800" cy="4002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Caractéristiques extraites : 𝝋(x)</a:t>
            </a:r>
            <a:endParaRPr/>
          </a:p>
        </p:txBody>
      </p:sp>
      <p:sp>
        <p:nvSpPr>
          <p:cNvPr id="97" name="Google Shape;97;p20"/>
          <p:cNvSpPr/>
          <p:nvPr/>
        </p:nvSpPr>
        <p:spPr>
          <a:xfrm>
            <a:off x="7089700" y="2722350"/>
            <a:ext cx="590700" cy="509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20"/>
          <p:cNvSpPr txBox="1"/>
          <p:nvPr/>
        </p:nvSpPr>
        <p:spPr>
          <a:xfrm>
            <a:off x="7776900" y="2561550"/>
            <a:ext cx="13671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-Algorithme ML,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-Visualisation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-...</a:t>
            </a:r>
            <a:endParaRPr/>
          </a:p>
        </p:txBody>
      </p:sp>
      <p:sp>
        <p:nvSpPr>
          <p:cNvPr id="99" name="Google Shape;99;p20"/>
          <p:cNvSpPr txBox="1"/>
          <p:nvPr/>
        </p:nvSpPr>
        <p:spPr>
          <a:xfrm>
            <a:off x="6446650" y="515825"/>
            <a:ext cx="2519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Source de l'image : https://learnopencv.com/histogram-of-oriented-gradients/</a:t>
            </a:r>
            <a:endParaRPr sz="8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520"/>
              <a:t>Qu'est-ce que l'ingénierie des caractéristique ?</a:t>
            </a:r>
            <a:endParaRPr sz="2520"/>
          </a:p>
        </p:txBody>
      </p:sp>
      <p:sp>
        <p:nvSpPr>
          <p:cNvPr id="105" name="Google Shape;105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Étape de traitement de l'entrée (et parfois aussi de la sortie)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Incorporer la connaissance du domaine et des tâches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Avant 2012 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Caractéristique calculées à la main (par exemple, histogrammes de gradient orienté)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Trouver de nouvelles caractéristiques était un sujet de recherche pour les experts.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Révolution de l'apprentissage en profondeur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Caractéristique apprises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Cependant, il y a encore du traitement de l'entrée ! (normalisation, encodage de sortie spécifique, détection des valeurs aberrantes)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240"/>
              <a:t>Motivations pour l'ingénierie des caractéristiques</a:t>
            </a:r>
            <a:endParaRPr sz="324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520"/>
              <a:t>Un exemple simple</a:t>
            </a:r>
            <a:endParaRPr sz="2520"/>
          </a:p>
        </p:txBody>
      </p:sp>
      <p:sp>
        <p:nvSpPr>
          <p:cNvPr id="116" name="Google Shape;116;p23"/>
          <p:cNvSpPr txBox="1"/>
          <p:nvPr>
            <p:ph idx="1" type="body"/>
          </p:nvPr>
        </p:nvSpPr>
        <p:spPr>
          <a:xfrm>
            <a:off x="4247625" y="1865125"/>
            <a:ext cx="4260300" cy="270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Les données sont séparables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Impossible de séparer à l'aide d'un classificateur linéaire</a:t>
            </a:r>
            <a:endParaRPr/>
          </a:p>
        </p:txBody>
      </p:sp>
      <p:pic>
        <p:nvPicPr>
          <p:cNvPr id="117" name="Google Shape;11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3775" y="1198800"/>
            <a:ext cx="3092200" cy="30008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3"/>
          <p:cNvSpPr txBox="1"/>
          <p:nvPr/>
        </p:nvSpPr>
        <p:spPr>
          <a:xfrm>
            <a:off x="324375" y="4795975"/>
            <a:ext cx="6672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Source : https://www.slideshare.net/0xdata/feature-engineering-83511751</a:t>
            </a:r>
            <a:endParaRPr sz="8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520"/>
              <a:t>Un exemple simple</a:t>
            </a:r>
            <a:endParaRPr sz="2520"/>
          </a:p>
        </p:txBody>
      </p:sp>
      <p:sp>
        <p:nvSpPr>
          <p:cNvPr id="124" name="Google Shape;124;p24"/>
          <p:cNvSpPr txBox="1"/>
          <p:nvPr/>
        </p:nvSpPr>
        <p:spPr>
          <a:xfrm>
            <a:off x="324375" y="4795975"/>
            <a:ext cx="6672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Source : https://www.slideshare.net/0xdata/feature-engineering-83511751</a:t>
            </a:r>
            <a:endParaRPr sz="800"/>
          </a:p>
        </p:txBody>
      </p:sp>
      <p:pic>
        <p:nvPicPr>
          <p:cNvPr id="125" name="Google Shape;12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201" cy="3287176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4"/>
          <p:cNvSpPr/>
          <p:nvPr/>
        </p:nvSpPr>
        <p:spPr>
          <a:xfrm>
            <a:off x="5989200" y="1198500"/>
            <a:ext cx="3002400" cy="3416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24"/>
          <p:cNvSpPr txBox="1"/>
          <p:nvPr/>
        </p:nvSpPr>
        <p:spPr>
          <a:xfrm flipH="1">
            <a:off x="7113900" y="2371650"/>
            <a:ext cx="753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???</a:t>
            </a:r>
            <a:endParaRPr b="1" sz="20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